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8" r:id="rId3"/>
    <p:sldId id="257" r:id="rId4"/>
    <p:sldId id="259" r:id="rId5"/>
    <p:sldId id="260" r:id="rId6"/>
    <p:sldId id="261" r:id="rId7"/>
    <p:sldId id="262" r:id="rId8"/>
    <p:sldId id="263" r:id="rId9"/>
    <p:sldId id="264" r:id="rId10"/>
    <p:sldId id="265" r:id="rId11"/>
    <p:sldId id="269" r:id="rId12"/>
    <p:sldId id="266" r:id="rId13"/>
    <p:sldId id="267" r:id="rId14"/>
    <p:sldId id="268" r:id="rId15"/>
    <p:sldId id="270"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F3"/>
    <a:srgbClr val="8BB9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792"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15B04-A34F-4513-9C63-70133D1F370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7539F3A-0515-4873-9255-507787197747}">
      <dgm:prSet/>
      <dgm:spPr/>
      <dgm:t>
        <a:bodyPr/>
        <a:lstStyle/>
        <a:p>
          <a:r>
            <a:rPr lang="fr-FR"/>
            <a:t>Introduction</a:t>
          </a:r>
          <a:endParaRPr lang="en-US"/>
        </a:p>
      </dgm:t>
    </dgm:pt>
    <dgm:pt modelId="{66EC6B71-F24B-49D9-AA96-85FEC3C305AF}" type="parTrans" cxnId="{DDB60D93-9D54-4E58-82F3-892E052BC27A}">
      <dgm:prSet/>
      <dgm:spPr/>
      <dgm:t>
        <a:bodyPr/>
        <a:lstStyle/>
        <a:p>
          <a:endParaRPr lang="en-US"/>
        </a:p>
      </dgm:t>
    </dgm:pt>
    <dgm:pt modelId="{47277C2C-485A-4B94-9D87-D5CF810C74CE}" type="sibTrans" cxnId="{DDB60D93-9D54-4E58-82F3-892E052BC27A}">
      <dgm:prSet/>
      <dgm:spPr/>
      <dgm:t>
        <a:bodyPr/>
        <a:lstStyle/>
        <a:p>
          <a:endParaRPr lang="en-US"/>
        </a:p>
      </dgm:t>
    </dgm:pt>
    <dgm:pt modelId="{8BB4B618-AF14-48E8-A94C-B54C96C79721}">
      <dgm:prSet/>
      <dgm:spPr/>
      <dgm:t>
        <a:bodyPr/>
        <a:lstStyle/>
        <a:p>
          <a:r>
            <a:rPr lang="fr-FR"/>
            <a:t>Contexte du Projet</a:t>
          </a:r>
          <a:endParaRPr lang="en-US"/>
        </a:p>
      </dgm:t>
    </dgm:pt>
    <dgm:pt modelId="{698AD9A3-A3A8-4243-861E-D06037AAF88E}" type="parTrans" cxnId="{D2DE5D37-2C90-47B8-AEB5-C1044D9CB6F1}">
      <dgm:prSet/>
      <dgm:spPr/>
      <dgm:t>
        <a:bodyPr/>
        <a:lstStyle/>
        <a:p>
          <a:endParaRPr lang="en-US"/>
        </a:p>
      </dgm:t>
    </dgm:pt>
    <dgm:pt modelId="{01CBD356-ACA7-41E4-A02B-75DDF88384B9}" type="sibTrans" cxnId="{D2DE5D37-2C90-47B8-AEB5-C1044D9CB6F1}">
      <dgm:prSet/>
      <dgm:spPr/>
      <dgm:t>
        <a:bodyPr/>
        <a:lstStyle/>
        <a:p>
          <a:endParaRPr lang="en-US"/>
        </a:p>
      </dgm:t>
    </dgm:pt>
    <dgm:pt modelId="{37963E01-BB2D-44C4-A196-1D377FE67CDF}">
      <dgm:prSet/>
      <dgm:spPr/>
      <dgm:t>
        <a:bodyPr/>
        <a:lstStyle/>
        <a:p>
          <a:r>
            <a:rPr lang="fr-FR"/>
            <a:t>Outil de Gestion de Projet</a:t>
          </a:r>
          <a:endParaRPr lang="en-US"/>
        </a:p>
      </dgm:t>
    </dgm:pt>
    <dgm:pt modelId="{1D5796C9-4366-4DE4-B962-E9DB6D65A2C7}" type="parTrans" cxnId="{4D1BE8FC-81B1-4AB4-B760-70EAC763E31D}">
      <dgm:prSet/>
      <dgm:spPr/>
      <dgm:t>
        <a:bodyPr/>
        <a:lstStyle/>
        <a:p>
          <a:endParaRPr lang="en-US"/>
        </a:p>
      </dgm:t>
    </dgm:pt>
    <dgm:pt modelId="{E046A2BF-32BE-48EE-AD3C-414CE49D1D1A}" type="sibTrans" cxnId="{4D1BE8FC-81B1-4AB4-B760-70EAC763E31D}">
      <dgm:prSet/>
      <dgm:spPr/>
      <dgm:t>
        <a:bodyPr/>
        <a:lstStyle/>
        <a:p>
          <a:endParaRPr lang="en-US"/>
        </a:p>
      </dgm:t>
    </dgm:pt>
    <dgm:pt modelId="{05E00AAA-4421-427A-AC49-74402F6B5E67}">
      <dgm:prSet/>
      <dgm:spPr/>
      <dgm:t>
        <a:bodyPr/>
        <a:lstStyle/>
        <a:p>
          <a:r>
            <a:rPr lang="fr-FR"/>
            <a:t>Méthodologie de Gestion de Projet</a:t>
          </a:r>
          <a:endParaRPr lang="en-US"/>
        </a:p>
      </dgm:t>
    </dgm:pt>
    <dgm:pt modelId="{E8C25311-6A82-4E6D-A0AA-0922D6DA3199}" type="parTrans" cxnId="{BB87EF8E-DFBF-4B5A-917B-822CB261F8B9}">
      <dgm:prSet/>
      <dgm:spPr/>
      <dgm:t>
        <a:bodyPr/>
        <a:lstStyle/>
        <a:p>
          <a:endParaRPr lang="en-US"/>
        </a:p>
      </dgm:t>
    </dgm:pt>
    <dgm:pt modelId="{4193EE00-5D94-4BAF-BF9A-C5C26F15DDB7}" type="sibTrans" cxnId="{BB87EF8E-DFBF-4B5A-917B-822CB261F8B9}">
      <dgm:prSet/>
      <dgm:spPr/>
      <dgm:t>
        <a:bodyPr/>
        <a:lstStyle/>
        <a:p>
          <a:endParaRPr lang="en-US"/>
        </a:p>
      </dgm:t>
    </dgm:pt>
    <dgm:pt modelId="{97ABC756-B881-4687-9AE2-FF677E280FDE}">
      <dgm:prSet/>
      <dgm:spPr/>
      <dgm:t>
        <a:bodyPr/>
        <a:lstStyle/>
        <a:p>
          <a:r>
            <a:rPr lang="fr-FR"/>
            <a:t>Vue d'Ensemble du Projet</a:t>
          </a:r>
          <a:endParaRPr lang="en-US"/>
        </a:p>
      </dgm:t>
    </dgm:pt>
    <dgm:pt modelId="{A9E5E22E-10FE-4ACC-ADE3-69E12C356709}" type="parTrans" cxnId="{D67F9E71-BD58-4A19-B260-CA29F3942438}">
      <dgm:prSet/>
      <dgm:spPr/>
      <dgm:t>
        <a:bodyPr/>
        <a:lstStyle/>
        <a:p>
          <a:endParaRPr lang="en-US"/>
        </a:p>
      </dgm:t>
    </dgm:pt>
    <dgm:pt modelId="{31CF97E9-FDAB-43E7-B71B-47524A9AE4C2}" type="sibTrans" cxnId="{D67F9E71-BD58-4A19-B260-CA29F3942438}">
      <dgm:prSet/>
      <dgm:spPr/>
      <dgm:t>
        <a:bodyPr/>
        <a:lstStyle/>
        <a:p>
          <a:endParaRPr lang="en-US"/>
        </a:p>
      </dgm:t>
    </dgm:pt>
    <dgm:pt modelId="{B0D3193C-E1DA-46D2-A100-3AD61D0DF27E}">
      <dgm:prSet/>
      <dgm:spPr/>
      <dgm:t>
        <a:bodyPr/>
        <a:lstStyle/>
        <a:p>
          <a:r>
            <a:rPr lang="fr-FR"/>
            <a:t>User stories:</a:t>
          </a:r>
          <a:endParaRPr lang="en-US"/>
        </a:p>
      </dgm:t>
    </dgm:pt>
    <dgm:pt modelId="{FBCCE10F-ACDD-4D15-BBF1-2BF95DA11563}" type="parTrans" cxnId="{BE2D2E04-615B-40F0-9618-E3A146945DA6}">
      <dgm:prSet/>
      <dgm:spPr/>
      <dgm:t>
        <a:bodyPr/>
        <a:lstStyle/>
        <a:p>
          <a:endParaRPr lang="en-US"/>
        </a:p>
      </dgm:t>
    </dgm:pt>
    <dgm:pt modelId="{32591FB9-0840-4CD6-A616-33B3E1814885}" type="sibTrans" cxnId="{BE2D2E04-615B-40F0-9618-E3A146945DA6}">
      <dgm:prSet/>
      <dgm:spPr/>
      <dgm:t>
        <a:bodyPr/>
        <a:lstStyle/>
        <a:p>
          <a:endParaRPr lang="en-US"/>
        </a:p>
      </dgm:t>
    </dgm:pt>
    <dgm:pt modelId="{B99E05E8-D263-4589-BEFF-BCF8C389061C}">
      <dgm:prSet/>
      <dgm:spPr/>
      <dgm:t>
        <a:bodyPr/>
        <a:lstStyle/>
        <a:p>
          <a:r>
            <a:rPr lang="fr-FR" dirty="0"/>
            <a:t>Tableau Kanban</a:t>
          </a:r>
          <a:endParaRPr lang="en-US" dirty="0"/>
        </a:p>
      </dgm:t>
    </dgm:pt>
    <dgm:pt modelId="{27249409-EFEB-49B6-9E2F-31BF22BBD28D}" type="parTrans" cxnId="{857BCC21-E353-4E31-8C87-690BF005A55B}">
      <dgm:prSet/>
      <dgm:spPr/>
      <dgm:t>
        <a:bodyPr/>
        <a:lstStyle/>
        <a:p>
          <a:endParaRPr lang="en-US"/>
        </a:p>
      </dgm:t>
    </dgm:pt>
    <dgm:pt modelId="{A4F61122-2211-4989-AB02-35A257822E00}" type="sibTrans" cxnId="{857BCC21-E353-4E31-8C87-690BF005A55B}">
      <dgm:prSet/>
      <dgm:spPr/>
      <dgm:t>
        <a:bodyPr/>
        <a:lstStyle/>
        <a:p>
          <a:endParaRPr lang="en-US"/>
        </a:p>
      </dgm:t>
    </dgm:pt>
    <dgm:pt modelId="{AFF91637-E00F-4119-A8BA-E5B514AEE088}">
      <dgm:prSet/>
      <dgm:spPr/>
      <dgm:t>
        <a:bodyPr/>
        <a:lstStyle/>
        <a:p>
          <a:r>
            <a:rPr lang="fr-FR"/>
            <a:t>Product Backlog</a:t>
          </a:r>
          <a:endParaRPr lang="en-US"/>
        </a:p>
      </dgm:t>
    </dgm:pt>
    <dgm:pt modelId="{7F9674D3-6D92-4D95-A803-54438F8827F5}" type="parTrans" cxnId="{32FED9ED-B9B0-4043-9314-CFE0F64D4DFB}">
      <dgm:prSet/>
      <dgm:spPr/>
      <dgm:t>
        <a:bodyPr/>
        <a:lstStyle/>
        <a:p>
          <a:endParaRPr lang="en-US"/>
        </a:p>
      </dgm:t>
    </dgm:pt>
    <dgm:pt modelId="{4D8778A5-5D2E-4260-A442-0223E9490A83}" type="sibTrans" cxnId="{32FED9ED-B9B0-4043-9314-CFE0F64D4DFB}">
      <dgm:prSet/>
      <dgm:spPr/>
      <dgm:t>
        <a:bodyPr/>
        <a:lstStyle/>
        <a:p>
          <a:endParaRPr lang="en-US"/>
        </a:p>
      </dgm:t>
    </dgm:pt>
    <dgm:pt modelId="{0CD26220-2BE7-47C5-BDB8-BCAFCA5EEF9B}">
      <dgm:prSet/>
      <dgm:spPr/>
      <dgm:t>
        <a:bodyPr/>
        <a:lstStyle/>
        <a:p>
          <a:r>
            <a:rPr lang="fr-FR"/>
            <a:t>Détails des US</a:t>
          </a:r>
          <a:endParaRPr lang="en-US"/>
        </a:p>
      </dgm:t>
    </dgm:pt>
    <dgm:pt modelId="{DE5ED917-68D0-487D-8C87-CE01755EC8E3}" type="parTrans" cxnId="{0E8FE130-9D63-4A46-8298-CFBE039BFD41}">
      <dgm:prSet/>
      <dgm:spPr/>
      <dgm:t>
        <a:bodyPr/>
        <a:lstStyle/>
        <a:p>
          <a:endParaRPr lang="en-US"/>
        </a:p>
      </dgm:t>
    </dgm:pt>
    <dgm:pt modelId="{71FE33D1-A249-4CD7-8475-4CDA5B9AFF10}" type="sibTrans" cxnId="{0E8FE130-9D63-4A46-8298-CFBE039BFD41}">
      <dgm:prSet/>
      <dgm:spPr/>
      <dgm:t>
        <a:bodyPr/>
        <a:lstStyle/>
        <a:p>
          <a:endParaRPr lang="en-US"/>
        </a:p>
      </dgm:t>
    </dgm:pt>
    <dgm:pt modelId="{1ABD3531-0E79-421C-BEC7-FF7C5693B3CC}">
      <dgm:prSet/>
      <dgm:spPr/>
      <dgm:t>
        <a:bodyPr/>
        <a:lstStyle/>
        <a:p>
          <a:r>
            <a:rPr lang="fr-FR"/>
            <a:t>Design (Maquettes FIGMA)</a:t>
          </a:r>
          <a:endParaRPr lang="en-US"/>
        </a:p>
      </dgm:t>
    </dgm:pt>
    <dgm:pt modelId="{9B5C72A6-86E3-40F7-ABF0-2E8511461212}" type="parTrans" cxnId="{2AEB85EA-0BB4-4134-8A0E-ADACA61FB8A2}">
      <dgm:prSet/>
      <dgm:spPr/>
      <dgm:t>
        <a:bodyPr/>
        <a:lstStyle/>
        <a:p>
          <a:endParaRPr lang="en-US"/>
        </a:p>
      </dgm:t>
    </dgm:pt>
    <dgm:pt modelId="{BC206B14-B9C5-4997-903C-37F555CE4A26}" type="sibTrans" cxnId="{2AEB85EA-0BB4-4134-8A0E-ADACA61FB8A2}">
      <dgm:prSet/>
      <dgm:spPr/>
      <dgm:t>
        <a:bodyPr/>
        <a:lstStyle/>
        <a:p>
          <a:endParaRPr lang="en-US"/>
        </a:p>
      </dgm:t>
    </dgm:pt>
    <dgm:pt modelId="{D201C2C5-C193-4256-9E60-912EBB8C7CE9}">
      <dgm:prSet/>
      <dgm:spPr/>
      <dgm:t>
        <a:bodyPr/>
        <a:lstStyle/>
        <a:p>
          <a:r>
            <a:rPr lang="fr-FR"/>
            <a:t>Les tâches</a:t>
          </a:r>
          <a:endParaRPr lang="en-US"/>
        </a:p>
      </dgm:t>
    </dgm:pt>
    <dgm:pt modelId="{4147A7E3-EC90-477F-A5BA-067F84E89BA9}" type="parTrans" cxnId="{6E87EC7D-5807-4CD9-B52B-AA1860C7DA3B}">
      <dgm:prSet/>
      <dgm:spPr/>
      <dgm:t>
        <a:bodyPr/>
        <a:lstStyle/>
        <a:p>
          <a:endParaRPr lang="en-US"/>
        </a:p>
      </dgm:t>
    </dgm:pt>
    <dgm:pt modelId="{0882F46F-F187-4CC4-9F4F-A29CA32DE0AA}" type="sibTrans" cxnId="{6E87EC7D-5807-4CD9-B52B-AA1860C7DA3B}">
      <dgm:prSet/>
      <dgm:spPr/>
      <dgm:t>
        <a:bodyPr/>
        <a:lstStyle/>
        <a:p>
          <a:endParaRPr lang="en-US"/>
        </a:p>
      </dgm:t>
    </dgm:pt>
    <dgm:pt modelId="{2D9DE6E1-4AB2-4A65-865F-58DDEDCC922C}">
      <dgm:prSet/>
      <dgm:spPr/>
      <dgm:t>
        <a:bodyPr/>
        <a:lstStyle/>
        <a:p>
          <a:r>
            <a:rPr lang="fr-FR"/>
            <a:t>Suivi des tâches</a:t>
          </a:r>
          <a:endParaRPr lang="en-US"/>
        </a:p>
      </dgm:t>
    </dgm:pt>
    <dgm:pt modelId="{975AD072-3FAC-4E01-99AD-EF0922FCCCDE}" type="parTrans" cxnId="{6F3A1697-3E96-45F4-A8C4-DE7F93A23902}">
      <dgm:prSet/>
      <dgm:spPr/>
      <dgm:t>
        <a:bodyPr/>
        <a:lstStyle/>
        <a:p>
          <a:endParaRPr lang="en-US"/>
        </a:p>
      </dgm:t>
    </dgm:pt>
    <dgm:pt modelId="{25447B2B-22F0-49E5-A25E-C4ED9DC3340C}" type="sibTrans" cxnId="{6F3A1697-3E96-45F4-A8C4-DE7F93A23902}">
      <dgm:prSet/>
      <dgm:spPr/>
      <dgm:t>
        <a:bodyPr/>
        <a:lstStyle/>
        <a:p>
          <a:endParaRPr lang="en-US"/>
        </a:p>
      </dgm:t>
    </dgm:pt>
    <dgm:pt modelId="{66A65DDF-F73D-40CE-94EC-1E22BF5A034E}">
      <dgm:prSet/>
      <dgm:spPr/>
      <dgm:t>
        <a:bodyPr/>
        <a:lstStyle/>
        <a:p>
          <a:r>
            <a:rPr lang="fr-FR"/>
            <a:t>Dashboard des tâches  &amp; US</a:t>
          </a:r>
          <a:endParaRPr lang="en-US"/>
        </a:p>
      </dgm:t>
    </dgm:pt>
    <dgm:pt modelId="{473F4CED-D489-456A-A3E7-F4C2B8FBB51E}" type="parTrans" cxnId="{B4BF2664-1EB5-4441-AB45-50035D95E811}">
      <dgm:prSet/>
      <dgm:spPr/>
      <dgm:t>
        <a:bodyPr/>
        <a:lstStyle/>
        <a:p>
          <a:endParaRPr lang="en-US"/>
        </a:p>
      </dgm:t>
    </dgm:pt>
    <dgm:pt modelId="{658E6AD3-A254-4FA3-8093-CF04E761467E}" type="sibTrans" cxnId="{B4BF2664-1EB5-4441-AB45-50035D95E811}">
      <dgm:prSet/>
      <dgm:spPr/>
      <dgm:t>
        <a:bodyPr/>
        <a:lstStyle/>
        <a:p>
          <a:endParaRPr lang="en-US"/>
        </a:p>
      </dgm:t>
    </dgm:pt>
    <dgm:pt modelId="{3C6C5F3E-08BB-4BCC-9114-6D85A4A1F5D5}">
      <dgm:prSet/>
      <dgm:spPr/>
      <dgm:t>
        <a:bodyPr/>
        <a:lstStyle/>
        <a:p>
          <a:r>
            <a:rPr lang="fr-FR"/>
            <a:t>Documentation</a:t>
          </a:r>
          <a:endParaRPr lang="en-US"/>
        </a:p>
      </dgm:t>
    </dgm:pt>
    <dgm:pt modelId="{4F2CBD2F-77A1-4EE2-9009-304853FDA8E0}" type="parTrans" cxnId="{A58B03EC-2F87-4E61-B85A-8583F112BDB3}">
      <dgm:prSet/>
      <dgm:spPr/>
      <dgm:t>
        <a:bodyPr/>
        <a:lstStyle/>
        <a:p>
          <a:endParaRPr lang="en-US"/>
        </a:p>
      </dgm:t>
    </dgm:pt>
    <dgm:pt modelId="{CD678011-5A97-4AB9-9A02-916628F73D8A}" type="sibTrans" cxnId="{A58B03EC-2F87-4E61-B85A-8583F112BDB3}">
      <dgm:prSet/>
      <dgm:spPr/>
      <dgm:t>
        <a:bodyPr/>
        <a:lstStyle/>
        <a:p>
          <a:endParaRPr lang="en-US"/>
        </a:p>
      </dgm:t>
    </dgm:pt>
    <dgm:pt modelId="{23A12904-B3F6-4F9F-B48F-F8166FE381E6}">
      <dgm:prSet/>
      <dgm:spPr/>
      <dgm:t>
        <a:bodyPr/>
        <a:lstStyle/>
        <a:p>
          <a:r>
            <a:rPr lang="fr-FR"/>
            <a:t>Conclusion</a:t>
          </a:r>
          <a:endParaRPr lang="en-US"/>
        </a:p>
      </dgm:t>
    </dgm:pt>
    <dgm:pt modelId="{8C083CA0-0B12-47AB-9ACF-8C48873A737C}" type="parTrans" cxnId="{678238BE-37B1-4235-A845-085595F4F036}">
      <dgm:prSet/>
      <dgm:spPr/>
      <dgm:t>
        <a:bodyPr/>
        <a:lstStyle/>
        <a:p>
          <a:endParaRPr lang="en-US"/>
        </a:p>
      </dgm:t>
    </dgm:pt>
    <dgm:pt modelId="{D56F6BC7-2732-4BF9-B124-353F9384F2E6}" type="sibTrans" cxnId="{678238BE-37B1-4235-A845-085595F4F036}">
      <dgm:prSet/>
      <dgm:spPr/>
      <dgm:t>
        <a:bodyPr/>
        <a:lstStyle/>
        <a:p>
          <a:endParaRPr lang="en-US"/>
        </a:p>
      </dgm:t>
    </dgm:pt>
    <dgm:pt modelId="{6FA2D554-ED54-4875-888D-6731FF14C36C}" type="pres">
      <dgm:prSet presAssocID="{06215B04-A34F-4513-9C63-70133D1F3709}" presName="linear" presStyleCnt="0">
        <dgm:presLayoutVars>
          <dgm:animLvl val="lvl"/>
          <dgm:resizeHandles val="exact"/>
        </dgm:presLayoutVars>
      </dgm:prSet>
      <dgm:spPr/>
    </dgm:pt>
    <dgm:pt modelId="{34035B99-B6C1-43EE-99D8-CF1575DE1F3A}" type="pres">
      <dgm:prSet presAssocID="{E7539F3A-0515-4873-9255-507787197747}" presName="parentText" presStyleLbl="node1" presStyleIdx="0" presStyleCnt="9">
        <dgm:presLayoutVars>
          <dgm:chMax val="0"/>
          <dgm:bulletEnabled val="1"/>
        </dgm:presLayoutVars>
      </dgm:prSet>
      <dgm:spPr/>
    </dgm:pt>
    <dgm:pt modelId="{C1570523-B9BB-4448-A90C-A0CA4F3531F8}" type="pres">
      <dgm:prSet presAssocID="{47277C2C-485A-4B94-9D87-D5CF810C74CE}" presName="spacer" presStyleCnt="0"/>
      <dgm:spPr/>
    </dgm:pt>
    <dgm:pt modelId="{097BE6CD-9AFA-4330-A65B-31A80AC46038}" type="pres">
      <dgm:prSet presAssocID="{8BB4B618-AF14-48E8-A94C-B54C96C79721}" presName="parentText" presStyleLbl="node1" presStyleIdx="1" presStyleCnt="9">
        <dgm:presLayoutVars>
          <dgm:chMax val="0"/>
          <dgm:bulletEnabled val="1"/>
        </dgm:presLayoutVars>
      </dgm:prSet>
      <dgm:spPr/>
    </dgm:pt>
    <dgm:pt modelId="{F0E8AE76-6467-47AF-A6EB-90BB0B3DB551}" type="pres">
      <dgm:prSet presAssocID="{01CBD356-ACA7-41E4-A02B-75DDF88384B9}" presName="spacer" presStyleCnt="0"/>
      <dgm:spPr/>
    </dgm:pt>
    <dgm:pt modelId="{AE12A01B-9DF0-43B4-A3F2-689082977F01}" type="pres">
      <dgm:prSet presAssocID="{37963E01-BB2D-44C4-A196-1D377FE67CDF}" presName="parentText" presStyleLbl="node1" presStyleIdx="2" presStyleCnt="9">
        <dgm:presLayoutVars>
          <dgm:chMax val="0"/>
          <dgm:bulletEnabled val="1"/>
        </dgm:presLayoutVars>
      </dgm:prSet>
      <dgm:spPr/>
    </dgm:pt>
    <dgm:pt modelId="{F4E919EF-9D78-46DA-804E-81C24FF50E56}" type="pres">
      <dgm:prSet presAssocID="{E046A2BF-32BE-48EE-AD3C-414CE49D1D1A}" presName="spacer" presStyleCnt="0"/>
      <dgm:spPr/>
    </dgm:pt>
    <dgm:pt modelId="{D21915FA-F642-48A9-8A4F-435CB3E63F89}" type="pres">
      <dgm:prSet presAssocID="{05E00AAA-4421-427A-AC49-74402F6B5E67}" presName="parentText" presStyleLbl="node1" presStyleIdx="3" presStyleCnt="9">
        <dgm:presLayoutVars>
          <dgm:chMax val="0"/>
          <dgm:bulletEnabled val="1"/>
        </dgm:presLayoutVars>
      </dgm:prSet>
      <dgm:spPr/>
    </dgm:pt>
    <dgm:pt modelId="{90DBC042-6805-4AD2-A04E-EEDDDA3C0340}" type="pres">
      <dgm:prSet presAssocID="{4193EE00-5D94-4BAF-BF9A-C5C26F15DDB7}" presName="spacer" presStyleCnt="0"/>
      <dgm:spPr/>
    </dgm:pt>
    <dgm:pt modelId="{2B172035-8E90-4714-81BD-2EAC0DE282A1}" type="pres">
      <dgm:prSet presAssocID="{97ABC756-B881-4687-9AE2-FF677E280FDE}" presName="parentText" presStyleLbl="node1" presStyleIdx="4" presStyleCnt="9">
        <dgm:presLayoutVars>
          <dgm:chMax val="0"/>
          <dgm:bulletEnabled val="1"/>
        </dgm:presLayoutVars>
      </dgm:prSet>
      <dgm:spPr/>
    </dgm:pt>
    <dgm:pt modelId="{707FCD3A-2F77-4E1D-BD1D-6ABC1F094B4C}" type="pres">
      <dgm:prSet presAssocID="{31CF97E9-FDAB-43E7-B71B-47524A9AE4C2}" presName="spacer" presStyleCnt="0"/>
      <dgm:spPr/>
    </dgm:pt>
    <dgm:pt modelId="{A342354A-BEAE-425A-BB5B-01DFADE1B255}" type="pres">
      <dgm:prSet presAssocID="{B0D3193C-E1DA-46D2-A100-3AD61D0DF27E}" presName="parentText" presStyleLbl="node1" presStyleIdx="5" presStyleCnt="9">
        <dgm:presLayoutVars>
          <dgm:chMax val="0"/>
          <dgm:bulletEnabled val="1"/>
        </dgm:presLayoutVars>
      </dgm:prSet>
      <dgm:spPr/>
    </dgm:pt>
    <dgm:pt modelId="{D1502524-DE7C-4C1D-A114-C33B84F81269}" type="pres">
      <dgm:prSet presAssocID="{B0D3193C-E1DA-46D2-A100-3AD61D0DF27E}" presName="childText" presStyleLbl="revTx" presStyleIdx="0" presStyleCnt="2">
        <dgm:presLayoutVars>
          <dgm:bulletEnabled val="1"/>
        </dgm:presLayoutVars>
      </dgm:prSet>
      <dgm:spPr/>
    </dgm:pt>
    <dgm:pt modelId="{247BF06C-7988-4167-A7E6-0F4470EE3595}" type="pres">
      <dgm:prSet presAssocID="{D201C2C5-C193-4256-9E60-912EBB8C7CE9}" presName="parentText" presStyleLbl="node1" presStyleIdx="6" presStyleCnt="9">
        <dgm:presLayoutVars>
          <dgm:chMax val="0"/>
          <dgm:bulletEnabled val="1"/>
        </dgm:presLayoutVars>
      </dgm:prSet>
      <dgm:spPr/>
    </dgm:pt>
    <dgm:pt modelId="{BE7E7A3B-771A-47B3-9BE6-AE70602CB2A6}" type="pres">
      <dgm:prSet presAssocID="{D201C2C5-C193-4256-9E60-912EBB8C7CE9}" presName="childText" presStyleLbl="revTx" presStyleIdx="1" presStyleCnt="2">
        <dgm:presLayoutVars>
          <dgm:bulletEnabled val="1"/>
        </dgm:presLayoutVars>
      </dgm:prSet>
      <dgm:spPr/>
    </dgm:pt>
    <dgm:pt modelId="{75E276F2-E12B-415A-8506-6D2A6F4AD255}" type="pres">
      <dgm:prSet presAssocID="{3C6C5F3E-08BB-4BCC-9114-6D85A4A1F5D5}" presName="parentText" presStyleLbl="node1" presStyleIdx="7" presStyleCnt="9">
        <dgm:presLayoutVars>
          <dgm:chMax val="0"/>
          <dgm:bulletEnabled val="1"/>
        </dgm:presLayoutVars>
      </dgm:prSet>
      <dgm:spPr/>
    </dgm:pt>
    <dgm:pt modelId="{63BD0DAD-5CEF-4405-8426-05E6A5BA3783}" type="pres">
      <dgm:prSet presAssocID="{CD678011-5A97-4AB9-9A02-916628F73D8A}" presName="spacer" presStyleCnt="0"/>
      <dgm:spPr/>
    </dgm:pt>
    <dgm:pt modelId="{C0388D22-004D-4B9D-9892-3207E7EAA9A1}" type="pres">
      <dgm:prSet presAssocID="{23A12904-B3F6-4F9F-B48F-F8166FE381E6}" presName="parentText" presStyleLbl="node1" presStyleIdx="8" presStyleCnt="9">
        <dgm:presLayoutVars>
          <dgm:chMax val="0"/>
          <dgm:bulletEnabled val="1"/>
        </dgm:presLayoutVars>
      </dgm:prSet>
      <dgm:spPr/>
    </dgm:pt>
  </dgm:ptLst>
  <dgm:cxnLst>
    <dgm:cxn modelId="{BE2D2E04-615B-40F0-9618-E3A146945DA6}" srcId="{06215B04-A34F-4513-9C63-70133D1F3709}" destId="{B0D3193C-E1DA-46D2-A100-3AD61D0DF27E}" srcOrd="5" destOrd="0" parTransId="{FBCCE10F-ACDD-4D15-BBF1-2BF95DA11563}" sibTransId="{32591FB9-0840-4CD6-A616-33B3E1814885}"/>
    <dgm:cxn modelId="{8947DF09-53CB-4C8B-92A1-B8E9C4027002}" type="presOf" srcId="{1ABD3531-0E79-421C-BEC7-FF7C5693B3CC}" destId="{D1502524-DE7C-4C1D-A114-C33B84F81269}" srcOrd="0" destOrd="3" presId="urn:microsoft.com/office/officeart/2005/8/layout/vList2"/>
    <dgm:cxn modelId="{81FD0310-5896-470D-A90F-4F22849B0CCF}" type="presOf" srcId="{23A12904-B3F6-4F9F-B48F-F8166FE381E6}" destId="{C0388D22-004D-4B9D-9892-3207E7EAA9A1}" srcOrd="0" destOrd="0" presId="urn:microsoft.com/office/officeart/2005/8/layout/vList2"/>
    <dgm:cxn modelId="{A1F0F617-A2AB-4D31-9942-D2D5E13C647A}" type="presOf" srcId="{B0D3193C-E1DA-46D2-A100-3AD61D0DF27E}" destId="{A342354A-BEAE-425A-BB5B-01DFADE1B255}" srcOrd="0" destOrd="0" presId="urn:microsoft.com/office/officeart/2005/8/layout/vList2"/>
    <dgm:cxn modelId="{C9D48421-F9F6-4033-BACE-22E3C605C44D}" type="presOf" srcId="{97ABC756-B881-4687-9AE2-FF677E280FDE}" destId="{2B172035-8E90-4714-81BD-2EAC0DE282A1}" srcOrd="0" destOrd="0" presId="urn:microsoft.com/office/officeart/2005/8/layout/vList2"/>
    <dgm:cxn modelId="{857BCC21-E353-4E31-8C87-690BF005A55B}" srcId="{B0D3193C-E1DA-46D2-A100-3AD61D0DF27E}" destId="{B99E05E8-D263-4589-BEFF-BCF8C389061C}" srcOrd="0" destOrd="0" parTransId="{27249409-EFEB-49B6-9E2F-31BF22BBD28D}" sibTransId="{A4F61122-2211-4989-AB02-35A257822E00}"/>
    <dgm:cxn modelId="{682D7624-0DA1-423C-9820-BA62116384DA}" type="presOf" srcId="{05E00AAA-4421-427A-AC49-74402F6B5E67}" destId="{D21915FA-F642-48A9-8A4F-435CB3E63F89}" srcOrd="0" destOrd="0" presId="urn:microsoft.com/office/officeart/2005/8/layout/vList2"/>
    <dgm:cxn modelId="{0E8FE130-9D63-4A46-8298-CFBE039BFD41}" srcId="{B0D3193C-E1DA-46D2-A100-3AD61D0DF27E}" destId="{0CD26220-2BE7-47C5-BDB8-BCAFCA5EEF9B}" srcOrd="2" destOrd="0" parTransId="{DE5ED917-68D0-487D-8C87-CE01755EC8E3}" sibTransId="{71FE33D1-A249-4CD7-8475-4CDA5B9AFF10}"/>
    <dgm:cxn modelId="{D2DE5D37-2C90-47B8-AEB5-C1044D9CB6F1}" srcId="{06215B04-A34F-4513-9C63-70133D1F3709}" destId="{8BB4B618-AF14-48E8-A94C-B54C96C79721}" srcOrd="1" destOrd="0" parTransId="{698AD9A3-A3A8-4243-861E-D06037AAF88E}" sibTransId="{01CBD356-ACA7-41E4-A02B-75DDF88384B9}"/>
    <dgm:cxn modelId="{B4BF2664-1EB5-4441-AB45-50035D95E811}" srcId="{D201C2C5-C193-4256-9E60-912EBB8C7CE9}" destId="{66A65DDF-F73D-40CE-94EC-1E22BF5A034E}" srcOrd="1" destOrd="0" parTransId="{473F4CED-D489-456A-A3E7-F4C2B8FBB51E}" sibTransId="{658E6AD3-A254-4FA3-8093-CF04E761467E}"/>
    <dgm:cxn modelId="{6FBF3A68-DD49-4E83-A623-1857030BA759}" type="presOf" srcId="{2D9DE6E1-4AB2-4A65-865F-58DDEDCC922C}" destId="{BE7E7A3B-771A-47B3-9BE6-AE70602CB2A6}" srcOrd="0" destOrd="0" presId="urn:microsoft.com/office/officeart/2005/8/layout/vList2"/>
    <dgm:cxn modelId="{8C93DE4D-C0D3-4537-8BA1-F6B726204355}" type="presOf" srcId="{66A65DDF-F73D-40CE-94EC-1E22BF5A034E}" destId="{BE7E7A3B-771A-47B3-9BE6-AE70602CB2A6}" srcOrd="0" destOrd="1" presId="urn:microsoft.com/office/officeart/2005/8/layout/vList2"/>
    <dgm:cxn modelId="{7A9A4351-687D-48EA-A162-3FD17FEF4A26}" type="presOf" srcId="{37963E01-BB2D-44C4-A196-1D377FE67CDF}" destId="{AE12A01B-9DF0-43B4-A3F2-689082977F01}" srcOrd="0" destOrd="0" presId="urn:microsoft.com/office/officeart/2005/8/layout/vList2"/>
    <dgm:cxn modelId="{D67F9E71-BD58-4A19-B260-CA29F3942438}" srcId="{06215B04-A34F-4513-9C63-70133D1F3709}" destId="{97ABC756-B881-4687-9AE2-FF677E280FDE}" srcOrd="4" destOrd="0" parTransId="{A9E5E22E-10FE-4ACC-ADE3-69E12C356709}" sibTransId="{31CF97E9-FDAB-43E7-B71B-47524A9AE4C2}"/>
    <dgm:cxn modelId="{6E87EC7D-5807-4CD9-B52B-AA1860C7DA3B}" srcId="{06215B04-A34F-4513-9C63-70133D1F3709}" destId="{D201C2C5-C193-4256-9E60-912EBB8C7CE9}" srcOrd="6" destOrd="0" parTransId="{4147A7E3-EC90-477F-A5BA-067F84E89BA9}" sibTransId="{0882F46F-F187-4CC4-9F4F-A29CA32DE0AA}"/>
    <dgm:cxn modelId="{BB87EF8E-DFBF-4B5A-917B-822CB261F8B9}" srcId="{06215B04-A34F-4513-9C63-70133D1F3709}" destId="{05E00AAA-4421-427A-AC49-74402F6B5E67}" srcOrd="3" destOrd="0" parTransId="{E8C25311-6A82-4E6D-A0AA-0922D6DA3199}" sibTransId="{4193EE00-5D94-4BAF-BF9A-C5C26F15DDB7}"/>
    <dgm:cxn modelId="{CD3A3F92-2DE3-4A94-80C9-8ABF8BA3B9C7}" type="presOf" srcId="{E7539F3A-0515-4873-9255-507787197747}" destId="{34035B99-B6C1-43EE-99D8-CF1575DE1F3A}" srcOrd="0" destOrd="0" presId="urn:microsoft.com/office/officeart/2005/8/layout/vList2"/>
    <dgm:cxn modelId="{DDB60D93-9D54-4E58-82F3-892E052BC27A}" srcId="{06215B04-A34F-4513-9C63-70133D1F3709}" destId="{E7539F3A-0515-4873-9255-507787197747}" srcOrd="0" destOrd="0" parTransId="{66EC6B71-F24B-49D9-AA96-85FEC3C305AF}" sibTransId="{47277C2C-485A-4B94-9D87-D5CF810C74CE}"/>
    <dgm:cxn modelId="{45796D95-9570-444E-8ED0-6740C0168DC8}" type="presOf" srcId="{06215B04-A34F-4513-9C63-70133D1F3709}" destId="{6FA2D554-ED54-4875-888D-6731FF14C36C}" srcOrd="0" destOrd="0" presId="urn:microsoft.com/office/officeart/2005/8/layout/vList2"/>
    <dgm:cxn modelId="{6F3A1697-3E96-45F4-A8C4-DE7F93A23902}" srcId="{D201C2C5-C193-4256-9E60-912EBB8C7CE9}" destId="{2D9DE6E1-4AB2-4A65-865F-58DDEDCC922C}" srcOrd="0" destOrd="0" parTransId="{975AD072-3FAC-4E01-99AD-EF0922FCCCDE}" sibTransId="{25447B2B-22F0-49E5-A25E-C4ED9DC3340C}"/>
    <dgm:cxn modelId="{2EE8ECB1-DEB0-4252-BAD6-2B6E1B0768FC}" type="presOf" srcId="{D201C2C5-C193-4256-9E60-912EBB8C7CE9}" destId="{247BF06C-7988-4167-A7E6-0F4470EE3595}" srcOrd="0" destOrd="0" presId="urn:microsoft.com/office/officeart/2005/8/layout/vList2"/>
    <dgm:cxn modelId="{E8E496B2-8573-4633-81D4-0923683467BD}" type="presOf" srcId="{8BB4B618-AF14-48E8-A94C-B54C96C79721}" destId="{097BE6CD-9AFA-4330-A65B-31A80AC46038}" srcOrd="0" destOrd="0" presId="urn:microsoft.com/office/officeart/2005/8/layout/vList2"/>
    <dgm:cxn modelId="{E27F3DBC-DDCD-4BAB-923D-F39547D445FB}" type="presOf" srcId="{3C6C5F3E-08BB-4BCC-9114-6D85A4A1F5D5}" destId="{75E276F2-E12B-415A-8506-6D2A6F4AD255}" srcOrd="0" destOrd="0" presId="urn:microsoft.com/office/officeart/2005/8/layout/vList2"/>
    <dgm:cxn modelId="{678238BE-37B1-4235-A845-085595F4F036}" srcId="{06215B04-A34F-4513-9C63-70133D1F3709}" destId="{23A12904-B3F6-4F9F-B48F-F8166FE381E6}" srcOrd="8" destOrd="0" parTransId="{8C083CA0-0B12-47AB-9ACF-8C48873A737C}" sibTransId="{D56F6BC7-2732-4BF9-B124-353F9384F2E6}"/>
    <dgm:cxn modelId="{878B14C6-573B-4073-86D2-69BE2CD0C1BB}" type="presOf" srcId="{AFF91637-E00F-4119-A8BA-E5B514AEE088}" destId="{D1502524-DE7C-4C1D-A114-C33B84F81269}" srcOrd="0" destOrd="1" presId="urn:microsoft.com/office/officeart/2005/8/layout/vList2"/>
    <dgm:cxn modelId="{B22A37D3-896A-4B9D-8A17-25AEE9730623}" type="presOf" srcId="{B99E05E8-D263-4589-BEFF-BCF8C389061C}" destId="{D1502524-DE7C-4C1D-A114-C33B84F81269}" srcOrd="0" destOrd="0" presId="urn:microsoft.com/office/officeart/2005/8/layout/vList2"/>
    <dgm:cxn modelId="{F29C2FEA-EA0A-4DA0-A1D6-1A3725A17746}" type="presOf" srcId="{0CD26220-2BE7-47C5-BDB8-BCAFCA5EEF9B}" destId="{D1502524-DE7C-4C1D-A114-C33B84F81269}" srcOrd="0" destOrd="2" presId="urn:microsoft.com/office/officeart/2005/8/layout/vList2"/>
    <dgm:cxn modelId="{2AEB85EA-0BB4-4134-8A0E-ADACA61FB8A2}" srcId="{B0D3193C-E1DA-46D2-A100-3AD61D0DF27E}" destId="{1ABD3531-0E79-421C-BEC7-FF7C5693B3CC}" srcOrd="3" destOrd="0" parTransId="{9B5C72A6-86E3-40F7-ABF0-2E8511461212}" sibTransId="{BC206B14-B9C5-4997-903C-37F555CE4A26}"/>
    <dgm:cxn modelId="{A58B03EC-2F87-4E61-B85A-8583F112BDB3}" srcId="{06215B04-A34F-4513-9C63-70133D1F3709}" destId="{3C6C5F3E-08BB-4BCC-9114-6D85A4A1F5D5}" srcOrd="7" destOrd="0" parTransId="{4F2CBD2F-77A1-4EE2-9009-304853FDA8E0}" sibTransId="{CD678011-5A97-4AB9-9A02-916628F73D8A}"/>
    <dgm:cxn modelId="{32FED9ED-B9B0-4043-9314-CFE0F64D4DFB}" srcId="{B0D3193C-E1DA-46D2-A100-3AD61D0DF27E}" destId="{AFF91637-E00F-4119-A8BA-E5B514AEE088}" srcOrd="1" destOrd="0" parTransId="{7F9674D3-6D92-4D95-A803-54438F8827F5}" sibTransId="{4D8778A5-5D2E-4260-A442-0223E9490A83}"/>
    <dgm:cxn modelId="{4D1BE8FC-81B1-4AB4-B760-70EAC763E31D}" srcId="{06215B04-A34F-4513-9C63-70133D1F3709}" destId="{37963E01-BB2D-44C4-A196-1D377FE67CDF}" srcOrd="2" destOrd="0" parTransId="{1D5796C9-4366-4DE4-B962-E9DB6D65A2C7}" sibTransId="{E046A2BF-32BE-48EE-AD3C-414CE49D1D1A}"/>
    <dgm:cxn modelId="{B7CB780D-BA5B-4A61-B9D2-0127663328C9}" type="presParOf" srcId="{6FA2D554-ED54-4875-888D-6731FF14C36C}" destId="{34035B99-B6C1-43EE-99D8-CF1575DE1F3A}" srcOrd="0" destOrd="0" presId="urn:microsoft.com/office/officeart/2005/8/layout/vList2"/>
    <dgm:cxn modelId="{3AD0EF01-AE95-4FA6-999A-8A62957C3D15}" type="presParOf" srcId="{6FA2D554-ED54-4875-888D-6731FF14C36C}" destId="{C1570523-B9BB-4448-A90C-A0CA4F3531F8}" srcOrd="1" destOrd="0" presId="urn:microsoft.com/office/officeart/2005/8/layout/vList2"/>
    <dgm:cxn modelId="{3BF4F6C5-804F-4D69-8AC2-30E57FEE13E8}" type="presParOf" srcId="{6FA2D554-ED54-4875-888D-6731FF14C36C}" destId="{097BE6CD-9AFA-4330-A65B-31A80AC46038}" srcOrd="2" destOrd="0" presId="urn:microsoft.com/office/officeart/2005/8/layout/vList2"/>
    <dgm:cxn modelId="{5C02CD64-5FC9-4FEA-ACB7-4E9281208E4E}" type="presParOf" srcId="{6FA2D554-ED54-4875-888D-6731FF14C36C}" destId="{F0E8AE76-6467-47AF-A6EB-90BB0B3DB551}" srcOrd="3" destOrd="0" presId="urn:microsoft.com/office/officeart/2005/8/layout/vList2"/>
    <dgm:cxn modelId="{5D5AF770-C003-4C4D-9626-25CD53D56AB9}" type="presParOf" srcId="{6FA2D554-ED54-4875-888D-6731FF14C36C}" destId="{AE12A01B-9DF0-43B4-A3F2-689082977F01}" srcOrd="4" destOrd="0" presId="urn:microsoft.com/office/officeart/2005/8/layout/vList2"/>
    <dgm:cxn modelId="{A6C4D123-E8EC-4B0A-B6A0-22A221148473}" type="presParOf" srcId="{6FA2D554-ED54-4875-888D-6731FF14C36C}" destId="{F4E919EF-9D78-46DA-804E-81C24FF50E56}" srcOrd="5" destOrd="0" presId="urn:microsoft.com/office/officeart/2005/8/layout/vList2"/>
    <dgm:cxn modelId="{4FC6395A-2DD0-4E67-8F94-1063DB7EE5BB}" type="presParOf" srcId="{6FA2D554-ED54-4875-888D-6731FF14C36C}" destId="{D21915FA-F642-48A9-8A4F-435CB3E63F89}" srcOrd="6" destOrd="0" presId="urn:microsoft.com/office/officeart/2005/8/layout/vList2"/>
    <dgm:cxn modelId="{B93B2512-A97D-42D4-BCA0-FD417A85D501}" type="presParOf" srcId="{6FA2D554-ED54-4875-888D-6731FF14C36C}" destId="{90DBC042-6805-4AD2-A04E-EEDDDA3C0340}" srcOrd="7" destOrd="0" presId="urn:microsoft.com/office/officeart/2005/8/layout/vList2"/>
    <dgm:cxn modelId="{7DFF3359-B140-4E5B-B4A6-C60C96B7B132}" type="presParOf" srcId="{6FA2D554-ED54-4875-888D-6731FF14C36C}" destId="{2B172035-8E90-4714-81BD-2EAC0DE282A1}" srcOrd="8" destOrd="0" presId="urn:microsoft.com/office/officeart/2005/8/layout/vList2"/>
    <dgm:cxn modelId="{2AB73C94-C897-4A01-A495-6639933132B2}" type="presParOf" srcId="{6FA2D554-ED54-4875-888D-6731FF14C36C}" destId="{707FCD3A-2F77-4E1D-BD1D-6ABC1F094B4C}" srcOrd="9" destOrd="0" presId="urn:microsoft.com/office/officeart/2005/8/layout/vList2"/>
    <dgm:cxn modelId="{2970DAC5-00BF-4F51-A495-077E42E8E9F5}" type="presParOf" srcId="{6FA2D554-ED54-4875-888D-6731FF14C36C}" destId="{A342354A-BEAE-425A-BB5B-01DFADE1B255}" srcOrd="10" destOrd="0" presId="urn:microsoft.com/office/officeart/2005/8/layout/vList2"/>
    <dgm:cxn modelId="{4F0B41F7-EC7A-4C27-A97C-841B6EDADB55}" type="presParOf" srcId="{6FA2D554-ED54-4875-888D-6731FF14C36C}" destId="{D1502524-DE7C-4C1D-A114-C33B84F81269}" srcOrd="11" destOrd="0" presId="urn:microsoft.com/office/officeart/2005/8/layout/vList2"/>
    <dgm:cxn modelId="{676F01B9-2195-4B05-9941-79AA00562CB8}" type="presParOf" srcId="{6FA2D554-ED54-4875-888D-6731FF14C36C}" destId="{247BF06C-7988-4167-A7E6-0F4470EE3595}" srcOrd="12" destOrd="0" presId="urn:microsoft.com/office/officeart/2005/8/layout/vList2"/>
    <dgm:cxn modelId="{CDED72EE-626C-4A35-A017-E47470234169}" type="presParOf" srcId="{6FA2D554-ED54-4875-888D-6731FF14C36C}" destId="{BE7E7A3B-771A-47B3-9BE6-AE70602CB2A6}" srcOrd="13" destOrd="0" presId="urn:microsoft.com/office/officeart/2005/8/layout/vList2"/>
    <dgm:cxn modelId="{9DE0B9E4-6B5A-4853-B112-728981718C8D}" type="presParOf" srcId="{6FA2D554-ED54-4875-888D-6731FF14C36C}" destId="{75E276F2-E12B-415A-8506-6D2A6F4AD255}" srcOrd="14" destOrd="0" presId="urn:microsoft.com/office/officeart/2005/8/layout/vList2"/>
    <dgm:cxn modelId="{BEAFB560-1C27-4C16-996C-FBCED5C90425}" type="presParOf" srcId="{6FA2D554-ED54-4875-888D-6731FF14C36C}" destId="{63BD0DAD-5CEF-4405-8426-05E6A5BA3783}" srcOrd="15" destOrd="0" presId="urn:microsoft.com/office/officeart/2005/8/layout/vList2"/>
    <dgm:cxn modelId="{46286657-3BC6-45FD-9113-61903E0F93CA}" type="presParOf" srcId="{6FA2D554-ED54-4875-888D-6731FF14C36C}" destId="{C0388D22-004D-4B9D-9892-3207E7EAA9A1}"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35B99-B6C1-43EE-99D8-CF1575DE1F3A}">
      <dsp:nvSpPr>
        <dsp:cNvPr id="0" name=""/>
        <dsp:cNvSpPr/>
      </dsp:nvSpPr>
      <dsp:spPr>
        <a:xfrm>
          <a:off x="0" y="167049"/>
          <a:ext cx="662201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Introduction</a:t>
          </a:r>
          <a:endParaRPr lang="en-US" sz="1600" kern="1200"/>
        </a:p>
      </dsp:txBody>
      <dsp:txXfrm>
        <a:off x="18734" y="185783"/>
        <a:ext cx="6584550" cy="346292"/>
      </dsp:txXfrm>
    </dsp:sp>
    <dsp:sp modelId="{097BE6CD-9AFA-4330-A65B-31A80AC46038}">
      <dsp:nvSpPr>
        <dsp:cNvPr id="0" name=""/>
        <dsp:cNvSpPr/>
      </dsp:nvSpPr>
      <dsp:spPr>
        <a:xfrm>
          <a:off x="0" y="596889"/>
          <a:ext cx="662201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Contexte du Projet</a:t>
          </a:r>
          <a:endParaRPr lang="en-US" sz="1600" kern="1200"/>
        </a:p>
      </dsp:txBody>
      <dsp:txXfrm>
        <a:off x="18734" y="615623"/>
        <a:ext cx="6584550" cy="346292"/>
      </dsp:txXfrm>
    </dsp:sp>
    <dsp:sp modelId="{AE12A01B-9DF0-43B4-A3F2-689082977F01}">
      <dsp:nvSpPr>
        <dsp:cNvPr id="0" name=""/>
        <dsp:cNvSpPr/>
      </dsp:nvSpPr>
      <dsp:spPr>
        <a:xfrm>
          <a:off x="0" y="1026729"/>
          <a:ext cx="662201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Outil de Gestion de Projet</a:t>
          </a:r>
          <a:endParaRPr lang="en-US" sz="1600" kern="1200"/>
        </a:p>
      </dsp:txBody>
      <dsp:txXfrm>
        <a:off x="18734" y="1045463"/>
        <a:ext cx="6584550" cy="346292"/>
      </dsp:txXfrm>
    </dsp:sp>
    <dsp:sp modelId="{D21915FA-F642-48A9-8A4F-435CB3E63F89}">
      <dsp:nvSpPr>
        <dsp:cNvPr id="0" name=""/>
        <dsp:cNvSpPr/>
      </dsp:nvSpPr>
      <dsp:spPr>
        <a:xfrm>
          <a:off x="0" y="1456569"/>
          <a:ext cx="662201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Méthodologie de Gestion de Projet</a:t>
          </a:r>
          <a:endParaRPr lang="en-US" sz="1600" kern="1200"/>
        </a:p>
      </dsp:txBody>
      <dsp:txXfrm>
        <a:off x="18734" y="1475303"/>
        <a:ext cx="6584550" cy="346292"/>
      </dsp:txXfrm>
    </dsp:sp>
    <dsp:sp modelId="{2B172035-8E90-4714-81BD-2EAC0DE282A1}">
      <dsp:nvSpPr>
        <dsp:cNvPr id="0" name=""/>
        <dsp:cNvSpPr/>
      </dsp:nvSpPr>
      <dsp:spPr>
        <a:xfrm>
          <a:off x="0" y="1886409"/>
          <a:ext cx="662201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Vue d'Ensemble du Projet</a:t>
          </a:r>
          <a:endParaRPr lang="en-US" sz="1600" kern="1200"/>
        </a:p>
      </dsp:txBody>
      <dsp:txXfrm>
        <a:off x="18734" y="1905143"/>
        <a:ext cx="6584550" cy="346292"/>
      </dsp:txXfrm>
    </dsp:sp>
    <dsp:sp modelId="{A342354A-BEAE-425A-BB5B-01DFADE1B255}">
      <dsp:nvSpPr>
        <dsp:cNvPr id="0" name=""/>
        <dsp:cNvSpPr/>
      </dsp:nvSpPr>
      <dsp:spPr>
        <a:xfrm>
          <a:off x="0" y="2316249"/>
          <a:ext cx="662201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User stories:</a:t>
          </a:r>
          <a:endParaRPr lang="en-US" sz="1600" kern="1200"/>
        </a:p>
      </dsp:txBody>
      <dsp:txXfrm>
        <a:off x="18734" y="2334983"/>
        <a:ext cx="6584550" cy="346292"/>
      </dsp:txXfrm>
    </dsp:sp>
    <dsp:sp modelId="{D1502524-DE7C-4C1D-A114-C33B84F81269}">
      <dsp:nvSpPr>
        <dsp:cNvPr id="0" name=""/>
        <dsp:cNvSpPr/>
      </dsp:nvSpPr>
      <dsp:spPr>
        <a:xfrm>
          <a:off x="0" y="2700009"/>
          <a:ext cx="6622018"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249"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a:t>Tableau Kanban</a:t>
          </a:r>
          <a:endParaRPr lang="en-US" sz="1200" kern="1200" dirty="0"/>
        </a:p>
        <a:p>
          <a:pPr marL="114300" lvl="1" indent="-114300" algn="l" defTabSz="533400">
            <a:lnSpc>
              <a:spcPct val="90000"/>
            </a:lnSpc>
            <a:spcBef>
              <a:spcPct val="0"/>
            </a:spcBef>
            <a:spcAft>
              <a:spcPct val="20000"/>
            </a:spcAft>
            <a:buChar char="•"/>
          </a:pPr>
          <a:r>
            <a:rPr lang="fr-FR" sz="1200" kern="1200"/>
            <a:t>Product Backlog</a:t>
          </a:r>
          <a:endParaRPr lang="en-US" sz="1200" kern="1200"/>
        </a:p>
        <a:p>
          <a:pPr marL="114300" lvl="1" indent="-114300" algn="l" defTabSz="533400">
            <a:lnSpc>
              <a:spcPct val="90000"/>
            </a:lnSpc>
            <a:spcBef>
              <a:spcPct val="0"/>
            </a:spcBef>
            <a:spcAft>
              <a:spcPct val="20000"/>
            </a:spcAft>
            <a:buChar char="•"/>
          </a:pPr>
          <a:r>
            <a:rPr lang="fr-FR" sz="1200" kern="1200"/>
            <a:t>Détails des US</a:t>
          </a:r>
          <a:endParaRPr lang="en-US" sz="1200" kern="1200"/>
        </a:p>
        <a:p>
          <a:pPr marL="114300" lvl="1" indent="-114300" algn="l" defTabSz="533400">
            <a:lnSpc>
              <a:spcPct val="90000"/>
            </a:lnSpc>
            <a:spcBef>
              <a:spcPct val="0"/>
            </a:spcBef>
            <a:spcAft>
              <a:spcPct val="20000"/>
            </a:spcAft>
            <a:buChar char="•"/>
          </a:pPr>
          <a:r>
            <a:rPr lang="fr-FR" sz="1200" kern="1200"/>
            <a:t>Design (Maquettes FIGMA)</a:t>
          </a:r>
          <a:endParaRPr lang="en-US" sz="1200" kern="1200"/>
        </a:p>
      </dsp:txBody>
      <dsp:txXfrm>
        <a:off x="0" y="2700009"/>
        <a:ext cx="6622018" cy="828000"/>
      </dsp:txXfrm>
    </dsp:sp>
    <dsp:sp modelId="{247BF06C-7988-4167-A7E6-0F4470EE3595}">
      <dsp:nvSpPr>
        <dsp:cNvPr id="0" name=""/>
        <dsp:cNvSpPr/>
      </dsp:nvSpPr>
      <dsp:spPr>
        <a:xfrm>
          <a:off x="0" y="3528009"/>
          <a:ext cx="662201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Les tâches</a:t>
          </a:r>
          <a:endParaRPr lang="en-US" sz="1600" kern="1200"/>
        </a:p>
      </dsp:txBody>
      <dsp:txXfrm>
        <a:off x="18734" y="3546743"/>
        <a:ext cx="6584550" cy="346292"/>
      </dsp:txXfrm>
    </dsp:sp>
    <dsp:sp modelId="{BE7E7A3B-771A-47B3-9BE6-AE70602CB2A6}">
      <dsp:nvSpPr>
        <dsp:cNvPr id="0" name=""/>
        <dsp:cNvSpPr/>
      </dsp:nvSpPr>
      <dsp:spPr>
        <a:xfrm>
          <a:off x="0" y="3911769"/>
          <a:ext cx="6622018"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249"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a:t>Suivi des tâches</a:t>
          </a:r>
          <a:endParaRPr lang="en-US" sz="1200" kern="1200"/>
        </a:p>
        <a:p>
          <a:pPr marL="114300" lvl="1" indent="-114300" algn="l" defTabSz="533400">
            <a:lnSpc>
              <a:spcPct val="90000"/>
            </a:lnSpc>
            <a:spcBef>
              <a:spcPct val="0"/>
            </a:spcBef>
            <a:spcAft>
              <a:spcPct val="20000"/>
            </a:spcAft>
            <a:buChar char="•"/>
          </a:pPr>
          <a:r>
            <a:rPr lang="fr-FR" sz="1200" kern="1200"/>
            <a:t>Dashboard des tâches  &amp; US</a:t>
          </a:r>
          <a:endParaRPr lang="en-US" sz="1200" kern="1200"/>
        </a:p>
      </dsp:txBody>
      <dsp:txXfrm>
        <a:off x="0" y="3911769"/>
        <a:ext cx="6622018" cy="414000"/>
      </dsp:txXfrm>
    </dsp:sp>
    <dsp:sp modelId="{75E276F2-E12B-415A-8506-6D2A6F4AD255}">
      <dsp:nvSpPr>
        <dsp:cNvPr id="0" name=""/>
        <dsp:cNvSpPr/>
      </dsp:nvSpPr>
      <dsp:spPr>
        <a:xfrm>
          <a:off x="0" y="4325769"/>
          <a:ext cx="662201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Documentation</a:t>
          </a:r>
          <a:endParaRPr lang="en-US" sz="1600" kern="1200"/>
        </a:p>
      </dsp:txBody>
      <dsp:txXfrm>
        <a:off x="18734" y="4344503"/>
        <a:ext cx="6584550" cy="346292"/>
      </dsp:txXfrm>
    </dsp:sp>
    <dsp:sp modelId="{C0388D22-004D-4B9D-9892-3207E7EAA9A1}">
      <dsp:nvSpPr>
        <dsp:cNvPr id="0" name=""/>
        <dsp:cNvSpPr/>
      </dsp:nvSpPr>
      <dsp:spPr>
        <a:xfrm>
          <a:off x="0" y="4755609"/>
          <a:ext cx="662201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Conclusion</a:t>
          </a:r>
          <a:endParaRPr lang="en-US" sz="1600" kern="1200"/>
        </a:p>
      </dsp:txBody>
      <dsp:txXfrm>
        <a:off x="18734" y="4774343"/>
        <a:ext cx="6584550"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3/14/2024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‹N°›</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55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3/14/2024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‹N°›</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51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3/14/2024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37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3/14/2024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‹N°›</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398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3/14/2024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‹N°›</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27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3/14/2024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‹N°›</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39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3/14/2024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1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3/14/2024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411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3/14/2024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‹N°›</a:t>
            </a:fld>
            <a:endParaRPr lang="en-US" dirty="0"/>
          </a:p>
        </p:txBody>
      </p:sp>
    </p:spTree>
    <p:extLst>
      <p:ext uri="{BB962C8B-B14F-4D97-AF65-F5344CB8AC3E}">
        <p14:creationId xmlns:p14="http://schemas.microsoft.com/office/powerpoint/2010/main" val="2147102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3/14/2024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81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3/14/2024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‹N°›</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20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3/14/2024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‹N°›</a:t>
            </a:fld>
            <a:endParaRPr lang="en-US" dirty="0"/>
          </a:p>
        </p:txBody>
      </p:sp>
    </p:spTree>
    <p:extLst>
      <p:ext uri="{BB962C8B-B14F-4D97-AF65-F5344CB8AC3E}">
        <p14:creationId xmlns:p14="http://schemas.microsoft.com/office/powerpoint/2010/main" val="178291119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697" r:id="rId6"/>
    <p:sldLayoutId id="2147483702" r:id="rId7"/>
    <p:sldLayoutId id="2147483698" r:id="rId8"/>
    <p:sldLayoutId id="2147483699" r:id="rId9"/>
    <p:sldLayoutId id="2147483700" r:id="rId10"/>
    <p:sldLayoutId id="214748370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figma.com/file/Q6NEUPqwz1U3HFaCaVoF7N/Maquette-desktop---Menu-Maker-by-Qwenta?type=design&amp;node-id=0-6&amp;mode=design&amp;t=6ilsdO1YdEGKKLUs-0"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otion.so/8bfeee722e5e45358709947b4467545d?v=49e0e6fe4a794116b2bdb94f1faea455" TargetMode="Externa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mpoule couleur avec des icônes professionnelles">
            <a:extLst>
              <a:ext uri="{FF2B5EF4-FFF2-40B4-BE49-F238E27FC236}">
                <a16:creationId xmlns:a16="http://schemas.microsoft.com/office/drawing/2014/main" id="{B4C08F7B-59FC-488D-8547-626D07E09BE0}"/>
              </a:ext>
            </a:extLst>
          </p:cNvPr>
          <p:cNvPicPr>
            <a:picLocks noChangeAspect="1"/>
          </p:cNvPicPr>
          <p:nvPr/>
        </p:nvPicPr>
        <p:blipFill rotWithShape="1">
          <a:blip r:embed="rId2"/>
          <a:srcRect t="9778" b="9865"/>
          <a:stretch/>
        </p:blipFill>
        <p:spPr>
          <a:xfrm>
            <a:off x="20" y="1"/>
            <a:ext cx="12191980" cy="6857999"/>
          </a:xfrm>
          <a:prstGeom prst="rect">
            <a:avLst/>
          </a:prstGeom>
        </p:spPr>
      </p:pic>
      <p:sp>
        <p:nvSpPr>
          <p:cNvPr id="28"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re 1">
            <a:extLst>
              <a:ext uri="{FF2B5EF4-FFF2-40B4-BE49-F238E27FC236}">
                <a16:creationId xmlns:a16="http://schemas.microsoft.com/office/drawing/2014/main" id="{23CD85CB-B4B2-3D4F-02FD-5038730D1CD3}"/>
              </a:ext>
            </a:extLst>
          </p:cNvPr>
          <p:cNvSpPr>
            <a:spLocks noGrp="1"/>
          </p:cNvSpPr>
          <p:nvPr>
            <p:ph type="ctrTitle"/>
          </p:nvPr>
        </p:nvSpPr>
        <p:spPr>
          <a:xfrm>
            <a:off x="165579" y="699363"/>
            <a:ext cx="5101637" cy="2866405"/>
          </a:xfrm>
        </p:spPr>
        <p:txBody>
          <a:bodyPr>
            <a:normAutofit/>
          </a:bodyPr>
          <a:lstStyle/>
          <a:p>
            <a:pPr>
              <a:lnSpc>
                <a:spcPct val="90000"/>
              </a:lnSpc>
            </a:pPr>
            <a:r>
              <a:rPr lang="fr-FR" sz="5000" dirty="0">
                <a:solidFill>
                  <a:schemeClr val="accent3">
                    <a:lumMod val="60000"/>
                    <a:lumOff val="40000"/>
                  </a:schemeClr>
                </a:solidFill>
              </a:rPr>
              <a:t>Présentation de la planification du projet</a:t>
            </a:r>
          </a:p>
        </p:txBody>
      </p:sp>
      <p:sp>
        <p:nvSpPr>
          <p:cNvPr id="3" name="Sous-titre 2">
            <a:extLst>
              <a:ext uri="{FF2B5EF4-FFF2-40B4-BE49-F238E27FC236}">
                <a16:creationId xmlns:a16="http://schemas.microsoft.com/office/drawing/2014/main" id="{00943B2F-63E1-902F-AA95-E13C7B6DDD68}"/>
              </a:ext>
            </a:extLst>
          </p:cNvPr>
          <p:cNvSpPr>
            <a:spLocks noGrp="1"/>
          </p:cNvSpPr>
          <p:nvPr>
            <p:ph type="subTitle" idx="1"/>
          </p:nvPr>
        </p:nvSpPr>
        <p:spPr>
          <a:xfrm>
            <a:off x="649128" y="4611932"/>
            <a:ext cx="4134538" cy="1475177"/>
          </a:xfrm>
        </p:spPr>
        <p:txBody>
          <a:bodyPr>
            <a:normAutofit/>
          </a:bodyPr>
          <a:lstStyle/>
          <a:p>
            <a:r>
              <a:rPr lang="fr-FR" dirty="0"/>
              <a:t>Présenté par: AMER Athmane</a:t>
            </a:r>
          </a:p>
        </p:txBody>
      </p:sp>
      <p:cxnSp>
        <p:nvCxnSpPr>
          <p:cNvPr id="30" name="Straight Connector 29">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33"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ZoneTexte 5">
            <a:extLst>
              <a:ext uri="{FF2B5EF4-FFF2-40B4-BE49-F238E27FC236}">
                <a16:creationId xmlns:a16="http://schemas.microsoft.com/office/drawing/2014/main" id="{98226174-AF99-F1BA-A98A-8DA591CED885}"/>
              </a:ext>
            </a:extLst>
          </p:cNvPr>
          <p:cNvSpPr txBox="1"/>
          <p:nvPr/>
        </p:nvSpPr>
        <p:spPr>
          <a:xfrm>
            <a:off x="165579" y="3800731"/>
            <a:ext cx="5267217" cy="923330"/>
          </a:xfrm>
          <a:prstGeom prst="rect">
            <a:avLst/>
          </a:prstGeom>
          <a:noFill/>
        </p:spPr>
        <p:txBody>
          <a:bodyPr wrap="square">
            <a:spAutoFit/>
          </a:bodyPr>
          <a:lstStyle/>
          <a:p>
            <a:r>
              <a:rPr lang="fr-FR" sz="5400" dirty="0">
                <a:solidFill>
                  <a:srgbClr val="FFFF00"/>
                </a:solidFill>
              </a:rPr>
              <a:t>“Menu Maker”.</a:t>
            </a:r>
          </a:p>
        </p:txBody>
      </p:sp>
      <p:pic>
        <p:nvPicPr>
          <p:cNvPr id="1026" name="Picture 2">
            <a:extLst>
              <a:ext uri="{FF2B5EF4-FFF2-40B4-BE49-F238E27FC236}">
                <a16:creationId xmlns:a16="http://schemas.microsoft.com/office/drawing/2014/main" id="{DCD44187-8B8D-AAC7-14F4-2FE45B691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16" y="4611931"/>
            <a:ext cx="3356294" cy="82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8855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581D58FA-4BC1-DDD7-9614-6B0C326D9654}"/>
              </a:ext>
            </a:extLst>
          </p:cNvPr>
          <p:cNvSpPr txBox="1"/>
          <p:nvPr/>
        </p:nvSpPr>
        <p:spPr>
          <a:xfrm>
            <a:off x="262550" y="621696"/>
            <a:ext cx="2525917" cy="369332"/>
          </a:xfrm>
          <a:prstGeom prst="rect">
            <a:avLst/>
          </a:prstGeom>
          <a:noFill/>
        </p:spPr>
        <p:txBody>
          <a:bodyPr wrap="square">
            <a:spAutoFit/>
          </a:bodyPr>
          <a:lstStyle>
            <a:defPPr>
              <a:defRPr lang="fr-FR"/>
            </a:defPPr>
            <a:lvl1pPr>
              <a:defRPr b="1" u="sng">
                <a:solidFill>
                  <a:schemeClr val="accent6">
                    <a:lumMod val="75000"/>
                  </a:schemeClr>
                </a:solidFill>
              </a:defRPr>
            </a:lvl1pPr>
          </a:lstStyle>
          <a:p>
            <a:r>
              <a:rPr lang="fr-FR" dirty="0"/>
              <a:t>6) User Stories</a:t>
            </a:r>
          </a:p>
        </p:txBody>
      </p:sp>
      <p:sp>
        <p:nvSpPr>
          <p:cNvPr id="3" name="ZoneTexte 2">
            <a:extLst>
              <a:ext uri="{FF2B5EF4-FFF2-40B4-BE49-F238E27FC236}">
                <a16:creationId xmlns:a16="http://schemas.microsoft.com/office/drawing/2014/main" id="{3E1815BD-EECA-7A4A-B871-192AE812A736}"/>
              </a:ext>
            </a:extLst>
          </p:cNvPr>
          <p:cNvSpPr txBox="1"/>
          <p:nvPr/>
        </p:nvSpPr>
        <p:spPr>
          <a:xfrm>
            <a:off x="680795" y="1024366"/>
            <a:ext cx="6097508" cy="369332"/>
          </a:xfrm>
          <a:prstGeom prst="rect">
            <a:avLst/>
          </a:prstGeom>
          <a:noFill/>
        </p:spPr>
        <p:txBody>
          <a:bodyPr wrap="square">
            <a:spAutoFit/>
          </a:bodyPr>
          <a:lstStyle>
            <a:defPPr>
              <a:defRPr lang="fr-FR"/>
            </a:defPPr>
            <a:lvl1pPr marL="342900" indent="-342900">
              <a:buFont typeface="+mj-lt"/>
              <a:buAutoNum type="alphaLcParenR"/>
              <a:defRPr b="1" u="sng"/>
            </a:lvl1pPr>
          </a:lstStyle>
          <a:p>
            <a:pPr>
              <a:buFont typeface="+mj-lt"/>
              <a:buAutoNum type="alphaLcParenR" startAt="3"/>
            </a:pPr>
            <a:r>
              <a:rPr lang="fr-FR" dirty="0"/>
              <a:t>Détails des US</a:t>
            </a:r>
          </a:p>
        </p:txBody>
      </p:sp>
      <p:grpSp>
        <p:nvGrpSpPr>
          <p:cNvPr id="23" name="Groupe 22">
            <a:extLst>
              <a:ext uri="{FF2B5EF4-FFF2-40B4-BE49-F238E27FC236}">
                <a16:creationId xmlns:a16="http://schemas.microsoft.com/office/drawing/2014/main" id="{5AB1E637-7F61-8FDA-9663-D58ABDAE2EA7}"/>
              </a:ext>
            </a:extLst>
          </p:cNvPr>
          <p:cNvGrpSpPr/>
          <p:nvPr/>
        </p:nvGrpSpPr>
        <p:grpSpPr>
          <a:xfrm>
            <a:off x="3266431" y="797202"/>
            <a:ext cx="8360419" cy="5902311"/>
            <a:chOff x="3584347" y="795731"/>
            <a:chExt cx="8360419" cy="5902311"/>
          </a:xfrm>
        </p:grpSpPr>
        <p:pic>
          <p:nvPicPr>
            <p:cNvPr id="5" name="Image 4">
              <a:extLst>
                <a:ext uri="{FF2B5EF4-FFF2-40B4-BE49-F238E27FC236}">
                  <a16:creationId xmlns:a16="http://schemas.microsoft.com/office/drawing/2014/main" id="{B7D7A062-21B4-1DCB-F04C-194F17B229E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84347" y="795731"/>
              <a:ext cx="8136048" cy="3090028"/>
            </a:xfrm>
            <a:prstGeom prst="rect">
              <a:avLst/>
            </a:prstGeom>
          </p:spPr>
        </p:pic>
        <p:pic>
          <p:nvPicPr>
            <p:cNvPr id="21" name="Image 20">
              <a:extLst>
                <a:ext uri="{FF2B5EF4-FFF2-40B4-BE49-F238E27FC236}">
                  <a16:creationId xmlns:a16="http://schemas.microsoft.com/office/drawing/2014/main" id="{E52973D2-168E-E425-03B3-F65F30AD1D79}"/>
                </a:ext>
              </a:extLst>
            </p:cNvPr>
            <p:cNvPicPr>
              <a:picLocks noChangeAspect="1"/>
            </p:cNvPicPr>
            <p:nvPr/>
          </p:nvPicPr>
          <p:blipFill rotWithShape="1">
            <a:blip r:embed="rId4"/>
            <a:srcRect b="18930"/>
            <a:stretch/>
          </p:blipFill>
          <p:spPr>
            <a:xfrm>
              <a:off x="6232946" y="3878127"/>
              <a:ext cx="5711820" cy="2819915"/>
            </a:xfrm>
            <a:prstGeom prst="rect">
              <a:avLst/>
            </a:prstGeom>
          </p:spPr>
        </p:pic>
      </p:grpSp>
      <p:sp>
        <p:nvSpPr>
          <p:cNvPr id="22" name="Rectangle 21">
            <a:extLst>
              <a:ext uri="{FF2B5EF4-FFF2-40B4-BE49-F238E27FC236}">
                <a16:creationId xmlns:a16="http://schemas.microsoft.com/office/drawing/2014/main" id="{396AAA1E-937F-0409-D060-FD3D03E6F21F}"/>
              </a:ext>
            </a:extLst>
          </p:cNvPr>
          <p:cNvSpPr/>
          <p:nvPr/>
        </p:nvSpPr>
        <p:spPr>
          <a:xfrm>
            <a:off x="5949804" y="704784"/>
            <a:ext cx="5642271" cy="613514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24" name="ZoneTexte 23">
            <a:extLst>
              <a:ext uri="{FF2B5EF4-FFF2-40B4-BE49-F238E27FC236}">
                <a16:creationId xmlns:a16="http://schemas.microsoft.com/office/drawing/2014/main" id="{33209A45-D06C-1FC0-076D-5916FD6009C6}"/>
              </a:ext>
            </a:extLst>
          </p:cNvPr>
          <p:cNvSpPr txBox="1"/>
          <p:nvPr/>
        </p:nvSpPr>
        <p:spPr>
          <a:xfrm>
            <a:off x="353085" y="4203417"/>
            <a:ext cx="5415205" cy="1885966"/>
          </a:xfrm>
          <a:prstGeom prst="rect">
            <a:avLst/>
          </a:prstGeom>
          <a:noFill/>
        </p:spPr>
        <p:txBody>
          <a:bodyPr wrap="square" rtlCol="0">
            <a:spAutoFit/>
          </a:bodyPr>
          <a:lstStyle/>
          <a:p>
            <a:r>
              <a:rPr lang="fr-FR" sz="1400" dirty="0"/>
              <a:t>Les détails de la User Stories sont présentés comme suit:</a:t>
            </a:r>
          </a:p>
          <a:p>
            <a:pPr marL="742950" lvl="1" indent="-285750">
              <a:lnSpc>
                <a:spcPct val="150000"/>
              </a:lnSpc>
              <a:buFont typeface="Arial" panose="020B0604020202020204" pitchFamily="34" charset="0"/>
              <a:buChar char="•"/>
            </a:pPr>
            <a:r>
              <a:rPr lang="fr-FR" sz="1400" dirty="0"/>
              <a:t>Le titre, les propriétés (type, priorité, description …)</a:t>
            </a:r>
          </a:p>
          <a:p>
            <a:pPr marL="742950" lvl="1" indent="-285750">
              <a:lnSpc>
                <a:spcPct val="150000"/>
              </a:lnSpc>
              <a:buFont typeface="Arial" panose="020B0604020202020204" pitchFamily="34" charset="0"/>
              <a:buChar char="•"/>
            </a:pPr>
            <a:r>
              <a:rPr lang="fr-FR" sz="1400" dirty="0"/>
              <a:t>Espace pour les commentaires</a:t>
            </a:r>
          </a:p>
          <a:p>
            <a:pPr marL="742950" lvl="1" indent="-285750">
              <a:lnSpc>
                <a:spcPct val="150000"/>
              </a:lnSpc>
              <a:buFont typeface="Arial" panose="020B0604020202020204" pitchFamily="34" charset="0"/>
              <a:buChar char="•"/>
            </a:pPr>
            <a:r>
              <a:rPr lang="fr-FR" sz="1400" dirty="0"/>
              <a:t>Le résumé</a:t>
            </a:r>
          </a:p>
          <a:p>
            <a:pPr marL="742950" lvl="1" indent="-285750">
              <a:lnSpc>
                <a:spcPct val="150000"/>
              </a:lnSpc>
              <a:buFont typeface="Arial" panose="020B0604020202020204" pitchFamily="34" charset="0"/>
              <a:buChar char="•"/>
            </a:pPr>
            <a:r>
              <a:rPr lang="fr-FR" sz="1400" dirty="0"/>
              <a:t>Les critères d’acceptance (les succès)</a:t>
            </a:r>
          </a:p>
          <a:p>
            <a:pPr marL="742950" lvl="1" indent="-285750">
              <a:lnSpc>
                <a:spcPct val="150000"/>
              </a:lnSpc>
              <a:buFont typeface="Arial" panose="020B0604020202020204" pitchFamily="34" charset="0"/>
              <a:buChar char="•"/>
            </a:pPr>
            <a:r>
              <a:rPr lang="fr-FR" sz="1400" dirty="0"/>
              <a:t>Le design (maquettes)</a:t>
            </a:r>
          </a:p>
        </p:txBody>
      </p:sp>
      <p:sp>
        <p:nvSpPr>
          <p:cNvPr id="9" name="Ellipse 8">
            <a:extLst>
              <a:ext uri="{FF2B5EF4-FFF2-40B4-BE49-F238E27FC236}">
                <a16:creationId xmlns:a16="http://schemas.microsoft.com/office/drawing/2014/main" id="{3ADA8084-8144-ACCB-20B0-8BFAFF1EC3C9}"/>
              </a:ext>
            </a:extLst>
          </p:cNvPr>
          <p:cNvSpPr/>
          <p:nvPr/>
        </p:nvSpPr>
        <p:spPr>
          <a:xfrm>
            <a:off x="4074059" y="1155804"/>
            <a:ext cx="746911" cy="554081"/>
          </a:xfrm>
          <a:prstGeom prst="ellipse">
            <a:avLst/>
          </a:prstGeom>
          <a:solidFill>
            <a:srgbClr val="00B2F3">
              <a:alpha val="40000"/>
            </a:srgb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49801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0E1BBD68-7BE5-AFDF-5704-3775D0AE314A}"/>
              </a:ext>
            </a:extLst>
          </p:cNvPr>
          <p:cNvSpPr txBox="1"/>
          <p:nvPr/>
        </p:nvSpPr>
        <p:spPr>
          <a:xfrm>
            <a:off x="262550" y="621696"/>
            <a:ext cx="2525917" cy="369332"/>
          </a:xfrm>
          <a:prstGeom prst="rect">
            <a:avLst/>
          </a:prstGeom>
          <a:noFill/>
        </p:spPr>
        <p:txBody>
          <a:bodyPr wrap="square">
            <a:spAutoFit/>
          </a:bodyPr>
          <a:lstStyle>
            <a:defPPr>
              <a:defRPr lang="fr-FR"/>
            </a:defPPr>
            <a:lvl1pPr>
              <a:defRPr b="1" u="sng">
                <a:solidFill>
                  <a:schemeClr val="accent6">
                    <a:lumMod val="75000"/>
                  </a:schemeClr>
                </a:solidFill>
              </a:defRPr>
            </a:lvl1pPr>
          </a:lstStyle>
          <a:p>
            <a:r>
              <a:rPr lang="fr-FR" dirty="0"/>
              <a:t>6) User Stories</a:t>
            </a:r>
          </a:p>
        </p:txBody>
      </p:sp>
      <p:sp>
        <p:nvSpPr>
          <p:cNvPr id="3" name="ZoneTexte 2">
            <a:extLst>
              <a:ext uri="{FF2B5EF4-FFF2-40B4-BE49-F238E27FC236}">
                <a16:creationId xmlns:a16="http://schemas.microsoft.com/office/drawing/2014/main" id="{57148E9F-DC3E-A704-E171-E02B0C6A650E}"/>
              </a:ext>
            </a:extLst>
          </p:cNvPr>
          <p:cNvSpPr txBox="1"/>
          <p:nvPr/>
        </p:nvSpPr>
        <p:spPr>
          <a:xfrm>
            <a:off x="680795" y="1024366"/>
            <a:ext cx="6097508" cy="369332"/>
          </a:xfrm>
          <a:prstGeom prst="rect">
            <a:avLst/>
          </a:prstGeom>
          <a:noFill/>
        </p:spPr>
        <p:txBody>
          <a:bodyPr wrap="square">
            <a:spAutoFit/>
          </a:bodyPr>
          <a:lstStyle>
            <a:defPPr>
              <a:defRPr lang="fr-FR"/>
            </a:defPPr>
            <a:lvl1pPr marL="342900" indent="-342900">
              <a:buFont typeface="+mj-lt"/>
              <a:buAutoNum type="alphaLcParenR"/>
              <a:defRPr b="1" u="sng"/>
            </a:lvl1pPr>
          </a:lstStyle>
          <a:p>
            <a:pPr>
              <a:buFont typeface="+mj-lt"/>
              <a:buAutoNum type="alphaLcParenR" startAt="3"/>
            </a:pPr>
            <a:r>
              <a:rPr lang="fr-FR" dirty="0"/>
              <a:t>Design (Maquettes FIGMA)</a:t>
            </a:r>
          </a:p>
        </p:txBody>
      </p:sp>
      <p:sp>
        <p:nvSpPr>
          <p:cNvPr id="5" name="ZoneTexte 4">
            <a:extLst>
              <a:ext uri="{FF2B5EF4-FFF2-40B4-BE49-F238E27FC236}">
                <a16:creationId xmlns:a16="http://schemas.microsoft.com/office/drawing/2014/main" id="{970ADD98-9610-8947-1F6E-5AD9CE9E1EBB}"/>
              </a:ext>
            </a:extLst>
          </p:cNvPr>
          <p:cNvSpPr txBox="1"/>
          <p:nvPr/>
        </p:nvSpPr>
        <p:spPr>
          <a:xfrm>
            <a:off x="262550" y="1558379"/>
            <a:ext cx="6308480" cy="2613088"/>
          </a:xfrm>
          <a:prstGeom prst="rect">
            <a:avLst/>
          </a:prstGeom>
          <a:noFill/>
        </p:spPr>
        <p:txBody>
          <a:bodyPr wrap="square">
            <a:spAutoFit/>
          </a:bodyPr>
          <a:lstStyle/>
          <a:p>
            <a:pPr>
              <a:lnSpc>
                <a:spcPct val="200000"/>
              </a:lnSpc>
            </a:pPr>
            <a:r>
              <a:rPr lang="fr-FR" sz="1400" dirty="0"/>
              <a:t>Les maquettes intégrées aux détails des user stories offrent une représentation visuelle précise des fonctionnalités à développer. Elles servent de référence essentielle pour l'alignement sur les attentes du projet, permettant une compréhension claire des objectifs à atteindre et facilitant la communication entre les membres de l'équipe tout au long du processus de développement.</a:t>
            </a:r>
          </a:p>
        </p:txBody>
      </p:sp>
      <p:pic>
        <p:nvPicPr>
          <p:cNvPr id="9" name="Image 8">
            <a:extLst>
              <a:ext uri="{FF2B5EF4-FFF2-40B4-BE49-F238E27FC236}">
                <a16:creationId xmlns:a16="http://schemas.microsoft.com/office/drawing/2014/main" id="{511C9FCC-CC36-B751-B79F-A8D4E4F74FD3}"/>
              </a:ext>
            </a:extLst>
          </p:cNvPr>
          <p:cNvPicPr>
            <a:picLocks noChangeAspect="1"/>
          </p:cNvPicPr>
          <p:nvPr/>
        </p:nvPicPr>
        <p:blipFill>
          <a:blip r:embed="rId2"/>
          <a:stretch>
            <a:fillRect/>
          </a:stretch>
        </p:blipFill>
        <p:spPr>
          <a:xfrm>
            <a:off x="6778303" y="1547620"/>
            <a:ext cx="5324526" cy="2822693"/>
          </a:xfrm>
          <a:prstGeom prst="rect">
            <a:avLst/>
          </a:prstGeom>
          <a:ln>
            <a:noFill/>
          </a:ln>
          <a:effectLst>
            <a:outerShdw blurRad="292100" dist="139700" dir="2700000" algn="tl" rotWithShape="0">
              <a:srgbClr val="333333">
                <a:alpha val="65000"/>
              </a:srgbClr>
            </a:outerShdw>
          </a:effectLst>
        </p:spPr>
      </p:pic>
      <p:sp>
        <p:nvSpPr>
          <p:cNvPr id="21" name="ZoneTexte 20">
            <a:extLst>
              <a:ext uri="{FF2B5EF4-FFF2-40B4-BE49-F238E27FC236}">
                <a16:creationId xmlns:a16="http://schemas.microsoft.com/office/drawing/2014/main" id="{A93BF17D-E614-EE88-0434-25A7FB73C0AE}"/>
              </a:ext>
            </a:extLst>
          </p:cNvPr>
          <p:cNvSpPr txBox="1"/>
          <p:nvPr/>
        </p:nvSpPr>
        <p:spPr>
          <a:xfrm>
            <a:off x="472565" y="6051638"/>
            <a:ext cx="10119989" cy="646331"/>
          </a:xfrm>
          <a:prstGeom prst="rect">
            <a:avLst/>
          </a:prstGeom>
          <a:noFill/>
        </p:spPr>
        <p:txBody>
          <a:bodyPr wrap="square">
            <a:spAutoFit/>
          </a:bodyPr>
          <a:lstStyle/>
          <a:p>
            <a:r>
              <a:rPr lang="fr-FR" dirty="0">
                <a:hlinkClick r:id="rId3"/>
              </a:rPr>
              <a:t>https://www.figma.com/file/Q6NEUPqwz1U3HFaCaVoF7N/Maquette-desktop---Menu-Maker-by-Qwenta?type=design&amp;node-id=0-6&amp;mode=design&amp;t=6ilsdO1YdEGKKLUs-0</a:t>
            </a:r>
            <a:r>
              <a:rPr lang="fr-FR" dirty="0"/>
              <a:t> </a:t>
            </a:r>
          </a:p>
        </p:txBody>
      </p:sp>
      <p:sp>
        <p:nvSpPr>
          <p:cNvPr id="22" name="ZoneTexte 21">
            <a:extLst>
              <a:ext uri="{FF2B5EF4-FFF2-40B4-BE49-F238E27FC236}">
                <a16:creationId xmlns:a16="http://schemas.microsoft.com/office/drawing/2014/main" id="{891E0B81-9023-CC4B-CF1C-EE281D9579CA}"/>
              </a:ext>
            </a:extLst>
          </p:cNvPr>
          <p:cNvSpPr txBox="1"/>
          <p:nvPr/>
        </p:nvSpPr>
        <p:spPr>
          <a:xfrm>
            <a:off x="262550" y="5495079"/>
            <a:ext cx="8795998" cy="307777"/>
          </a:xfrm>
          <a:prstGeom prst="rect">
            <a:avLst/>
          </a:prstGeom>
          <a:noFill/>
        </p:spPr>
        <p:txBody>
          <a:bodyPr wrap="none" rtlCol="0">
            <a:spAutoFit/>
          </a:bodyPr>
          <a:lstStyle/>
          <a:p>
            <a:r>
              <a:rPr lang="fr-FR" sz="1400" dirty="0"/>
              <a:t>Pour accéder à la maquette FIGMA du projet, maintenez la touche Ctrl et cliquer sur le lien ci-dessous:</a:t>
            </a:r>
          </a:p>
        </p:txBody>
      </p:sp>
    </p:spTree>
    <p:extLst>
      <p:ext uri="{BB962C8B-B14F-4D97-AF65-F5344CB8AC3E}">
        <p14:creationId xmlns:p14="http://schemas.microsoft.com/office/powerpoint/2010/main" val="83483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5E327DE0-95E6-591E-64D0-51ECAD919E99}"/>
              </a:ext>
            </a:extLst>
          </p:cNvPr>
          <p:cNvSpPr txBox="1"/>
          <p:nvPr/>
        </p:nvSpPr>
        <p:spPr>
          <a:xfrm>
            <a:off x="565150" y="603960"/>
            <a:ext cx="6097508" cy="369332"/>
          </a:xfrm>
          <a:prstGeom prst="rect">
            <a:avLst/>
          </a:prstGeom>
          <a:noFill/>
        </p:spPr>
        <p:txBody>
          <a:bodyPr wrap="square">
            <a:spAutoFit/>
          </a:bodyPr>
          <a:lstStyle>
            <a:defPPr>
              <a:defRPr lang="fr-FR"/>
            </a:defPPr>
            <a:lvl1pPr>
              <a:defRPr b="1" u="sng">
                <a:solidFill>
                  <a:schemeClr val="accent6">
                    <a:lumMod val="75000"/>
                  </a:schemeClr>
                </a:solidFill>
              </a:defRPr>
            </a:lvl1pPr>
          </a:lstStyle>
          <a:p>
            <a:r>
              <a:rPr lang="fr-FR" dirty="0"/>
              <a:t>7) Les tâches </a:t>
            </a:r>
          </a:p>
        </p:txBody>
      </p:sp>
      <p:pic>
        <p:nvPicPr>
          <p:cNvPr id="5" name="Image 4">
            <a:extLst>
              <a:ext uri="{FF2B5EF4-FFF2-40B4-BE49-F238E27FC236}">
                <a16:creationId xmlns:a16="http://schemas.microsoft.com/office/drawing/2014/main" id="{928E2879-3302-9EAB-61E6-44F0259DA59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78768" y="2264344"/>
            <a:ext cx="9855391" cy="4394285"/>
          </a:xfrm>
          <a:prstGeom prst="rect">
            <a:avLst/>
          </a:prstGeom>
          <a:ln>
            <a:noFill/>
          </a:ln>
          <a:effectLst>
            <a:outerShdw blurRad="292100" dist="139700" dir="2700000" algn="tl" rotWithShape="0">
              <a:srgbClr val="333333">
                <a:alpha val="65000"/>
              </a:srgbClr>
            </a:outerShdw>
          </a:effectLst>
        </p:spPr>
      </p:pic>
      <p:sp>
        <p:nvSpPr>
          <p:cNvPr id="20" name="ZoneTexte 19">
            <a:extLst>
              <a:ext uri="{FF2B5EF4-FFF2-40B4-BE49-F238E27FC236}">
                <a16:creationId xmlns:a16="http://schemas.microsoft.com/office/drawing/2014/main" id="{1CF5EB0A-A3E4-9B80-B4EC-AEFC1E06E9AC}"/>
              </a:ext>
            </a:extLst>
          </p:cNvPr>
          <p:cNvSpPr txBox="1"/>
          <p:nvPr/>
        </p:nvSpPr>
        <p:spPr>
          <a:xfrm>
            <a:off x="578768" y="1300551"/>
            <a:ext cx="10958341" cy="701026"/>
          </a:xfrm>
          <a:prstGeom prst="rect">
            <a:avLst/>
          </a:prstGeom>
          <a:noFill/>
        </p:spPr>
        <p:txBody>
          <a:bodyPr wrap="square">
            <a:spAutoFit/>
          </a:bodyPr>
          <a:lstStyle/>
          <a:p>
            <a:pPr>
              <a:lnSpc>
                <a:spcPct val="150000"/>
              </a:lnSpc>
            </a:pPr>
            <a:r>
              <a:rPr lang="fr-FR" sz="1400" dirty="0"/>
              <a:t>Nous avons instauré un suivi des tâches où chaque réalisation est cochée, permettant ainsi de calculer à la fin le pourcentage d'achèvement de chaque user story en fonction des tâches accomplies.</a:t>
            </a:r>
          </a:p>
        </p:txBody>
      </p:sp>
      <p:sp>
        <p:nvSpPr>
          <p:cNvPr id="22" name="ZoneTexte 21">
            <a:extLst>
              <a:ext uri="{FF2B5EF4-FFF2-40B4-BE49-F238E27FC236}">
                <a16:creationId xmlns:a16="http://schemas.microsoft.com/office/drawing/2014/main" id="{260655AC-216C-536F-924C-2C0BE4FD09E6}"/>
              </a:ext>
            </a:extLst>
          </p:cNvPr>
          <p:cNvSpPr txBox="1"/>
          <p:nvPr/>
        </p:nvSpPr>
        <p:spPr>
          <a:xfrm>
            <a:off x="1222951" y="984035"/>
            <a:ext cx="2679093" cy="369332"/>
          </a:xfrm>
          <a:prstGeom prst="rect">
            <a:avLst/>
          </a:prstGeom>
          <a:noFill/>
        </p:spPr>
        <p:txBody>
          <a:bodyPr wrap="square">
            <a:spAutoFit/>
          </a:bodyPr>
          <a:lstStyle/>
          <a:p>
            <a:r>
              <a:rPr lang="fr-FR" b="1" u="sng" dirty="0"/>
              <a:t>a) Suivi des tâches</a:t>
            </a:r>
          </a:p>
        </p:txBody>
      </p:sp>
    </p:spTree>
    <p:extLst>
      <p:ext uri="{BB962C8B-B14F-4D97-AF65-F5344CB8AC3E}">
        <p14:creationId xmlns:p14="http://schemas.microsoft.com/office/powerpoint/2010/main" val="1345061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7CC8C1FA-32A8-AF58-4D1F-90C09A3BA481}"/>
              </a:ext>
            </a:extLst>
          </p:cNvPr>
          <p:cNvSpPr txBox="1"/>
          <p:nvPr/>
        </p:nvSpPr>
        <p:spPr>
          <a:xfrm>
            <a:off x="565150" y="588800"/>
            <a:ext cx="6097508" cy="369332"/>
          </a:xfrm>
          <a:prstGeom prst="rect">
            <a:avLst/>
          </a:prstGeom>
          <a:noFill/>
        </p:spPr>
        <p:txBody>
          <a:bodyPr wrap="square">
            <a:spAutoFit/>
          </a:bodyPr>
          <a:lstStyle>
            <a:defPPr>
              <a:defRPr lang="fr-FR"/>
            </a:defPPr>
            <a:lvl1pPr>
              <a:defRPr b="1" u="sng">
                <a:solidFill>
                  <a:schemeClr val="accent6">
                    <a:lumMod val="75000"/>
                  </a:schemeClr>
                </a:solidFill>
              </a:defRPr>
            </a:lvl1pPr>
          </a:lstStyle>
          <a:p>
            <a:r>
              <a:rPr lang="fr-FR" dirty="0"/>
              <a:t>7) Les tâches</a:t>
            </a:r>
          </a:p>
        </p:txBody>
      </p:sp>
      <p:sp>
        <p:nvSpPr>
          <p:cNvPr id="3" name="ZoneTexte 2">
            <a:extLst>
              <a:ext uri="{FF2B5EF4-FFF2-40B4-BE49-F238E27FC236}">
                <a16:creationId xmlns:a16="http://schemas.microsoft.com/office/drawing/2014/main" id="{D6C3C34F-4985-9702-1557-D33E85B62507}"/>
              </a:ext>
            </a:extLst>
          </p:cNvPr>
          <p:cNvSpPr txBox="1"/>
          <p:nvPr/>
        </p:nvSpPr>
        <p:spPr>
          <a:xfrm>
            <a:off x="1222951" y="984035"/>
            <a:ext cx="4163861" cy="646331"/>
          </a:xfrm>
          <a:prstGeom prst="rect">
            <a:avLst/>
          </a:prstGeom>
          <a:noFill/>
        </p:spPr>
        <p:txBody>
          <a:bodyPr wrap="square">
            <a:spAutoFit/>
          </a:bodyPr>
          <a:lstStyle/>
          <a:p>
            <a:r>
              <a:rPr lang="fr-FR" b="1" u="sng" dirty="0"/>
              <a:t>b) Dashboard des tâches  &amp; US</a:t>
            </a:r>
          </a:p>
          <a:p>
            <a:endParaRPr lang="fr-FR" b="1" u="sng" dirty="0"/>
          </a:p>
        </p:txBody>
      </p:sp>
      <p:pic>
        <p:nvPicPr>
          <p:cNvPr id="5" name="Image 4">
            <a:extLst>
              <a:ext uri="{FF2B5EF4-FFF2-40B4-BE49-F238E27FC236}">
                <a16:creationId xmlns:a16="http://schemas.microsoft.com/office/drawing/2014/main" id="{DF6CE8F3-79DE-72D3-3884-C4244F4CCF8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65149" y="2592952"/>
            <a:ext cx="8840457" cy="4168974"/>
          </a:xfrm>
          <a:prstGeom prst="rect">
            <a:avLst/>
          </a:prstGeom>
          <a:ln>
            <a:noFill/>
          </a:ln>
          <a:effectLst>
            <a:outerShdw blurRad="292100" dist="139700" dir="2700000" algn="tl" rotWithShape="0">
              <a:srgbClr val="333333">
                <a:alpha val="65000"/>
              </a:srgbClr>
            </a:outerShdw>
          </a:effectLst>
        </p:spPr>
      </p:pic>
      <p:sp>
        <p:nvSpPr>
          <p:cNvPr id="20" name="ZoneTexte 19">
            <a:extLst>
              <a:ext uri="{FF2B5EF4-FFF2-40B4-BE49-F238E27FC236}">
                <a16:creationId xmlns:a16="http://schemas.microsoft.com/office/drawing/2014/main" id="{1ACB6A67-C930-7D54-7D42-54781292D2E7}"/>
              </a:ext>
            </a:extLst>
          </p:cNvPr>
          <p:cNvSpPr txBox="1"/>
          <p:nvPr/>
        </p:nvSpPr>
        <p:spPr>
          <a:xfrm>
            <a:off x="565149" y="1309967"/>
            <a:ext cx="10799272" cy="1024191"/>
          </a:xfrm>
          <a:prstGeom prst="rect">
            <a:avLst/>
          </a:prstGeom>
          <a:noFill/>
        </p:spPr>
        <p:txBody>
          <a:bodyPr wrap="square">
            <a:spAutoFit/>
          </a:bodyPr>
          <a:lstStyle/>
          <a:p>
            <a:pPr>
              <a:lnSpc>
                <a:spcPct val="150000"/>
              </a:lnSpc>
            </a:pPr>
            <a:r>
              <a:rPr lang="fr-FR" sz="1400" dirty="0"/>
              <a:t>Notre tableau de bord de suivi offre une vue claire et concise de l'avancement de chaque user story. </a:t>
            </a:r>
          </a:p>
          <a:p>
            <a:pPr>
              <a:lnSpc>
                <a:spcPct val="150000"/>
              </a:lnSpc>
            </a:pPr>
            <a:r>
              <a:rPr lang="fr-FR" sz="1400" dirty="0"/>
              <a:t>Grâce à des indicateurs visuels et des pourcentages de tâches réalisées, les membres de l'équipe peuvent rapidement évaluer le progrès global et identifier les domaines nécessitant une attention particulière.</a:t>
            </a:r>
          </a:p>
        </p:txBody>
      </p:sp>
    </p:spTree>
    <p:extLst>
      <p:ext uri="{BB962C8B-B14F-4D97-AF65-F5344CB8AC3E}">
        <p14:creationId xmlns:p14="http://schemas.microsoft.com/office/powerpoint/2010/main" val="162230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C300ABD0-6163-D6FA-0F8D-AB4C21075A39}"/>
              </a:ext>
            </a:extLst>
          </p:cNvPr>
          <p:cNvSpPr txBox="1"/>
          <p:nvPr/>
        </p:nvSpPr>
        <p:spPr>
          <a:xfrm>
            <a:off x="353084" y="562898"/>
            <a:ext cx="2353902" cy="369332"/>
          </a:xfrm>
          <a:prstGeom prst="rect">
            <a:avLst/>
          </a:prstGeom>
          <a:noFill/>
        </p:spPr>
        <p:txBody>
          <a:bodyPr wrap="square">
            <a:spAutoFit/>
          </a:bodyPr>
          <a:lstStyle>
            <a:defPPr>
              <a:defRPr lang="fr-FR"/>
            </a:defPPr>
            <a:lvl1pPr>
              <a:defRPr b="1" u="sng">
                <a:solidFill>
                  <a:schemeClr val="accent6">
                    <a:lumMod val="75000"/>
                  </a:schemeClr>
                </a:solidFill>
              </a:defRPr>
            </a:lvl1pPr>
          </a:lstStyle>
          <a:p>
            <a:r>
              <a:rPr lang="fr-FR" dirty="0"/>
              <a:t>8) Documentation</a:t>
            </a:r>
          </a:p>
        </p:txBody>
      </p:sp>
      <p:sp>
        <p:nvSpPr>
          <p:cNvPr id="5" name="ZoneTexte 4">
            <a:extLst>
              <a:ext uri="{FF2B5EF4-FFF2-40B4-BE49-F238E27FC236}">
                <a16:creationId xmlns:a16="http://schemas.microsoft.com/office/drawing/2014/main" id="{666C5367-C553-91A5-72B1-81A421281855}"/>
              </a:ext>
            </a:extLst>
          </p:cNvPr>
          <p:cNvSpPr txBox="1"/>
          <p:nvPr/>
        </p:nvSpPr>
        <p:spPr>
          <a:xfrm>
            <a:off x="401142" y="996619"/>
            <a:ext cx="11252037" cy="1670522"/>
          </a:xfrm>
          <a:prstGeom prst="rect">
            <a:avLst/>
          </a:prstGeom>
          <a:noFill/>
        </p:spPr>
        <p:txBody>
          <a:bodyPr wrap="square">
            <a:spAutoFit/>
          </a:bodyPr>
          <a:lstStyle/>
          <a:p>
            <a:pPr>
              <a:lnSpc>
                <a:spcPct val="150000"/>
              </a:lnSpc>
            </a:pPr>
            <a:r>
              <a:rPr lang="fr-FR" sz="1400" dirty="0"/>
              <a:t>Notre page centralisée des ressources du projet constitue une bibliothèque complète où vous trouverez tous les documents, fichiers et informations essentiels. </a:t>
            </a:r>
          </a:p>
          <a:p>
            <a:pPr>
              <a:lnSpc>
                <a:spcPct val="150000"/>
              </a:lnSpc>
            </a:pPr>
            <a:r>
              <a:rPr lang="fr-FR" sz="1400" dirty="0"/>
              <a:t>Organisée de manière intuitive, cette plateforme facilite l'accès aux données pertinentes, favorisant ainsi la collaboration et la cohésion de l'équipe tout au long du projet.</a:t>
            </a:r>
          </a:p>
          <a:p>
            <a:pPr>
              <a:lnSpc>
                <a:spcPct val="150000"/>
              </a:lnSpc>
            </a:pPr>
            <a:r>
              <a:rPr lang="fr-FR" sz="1400" dirty="0"/>
              <a:t>Elle est mise à jour tout au long du projet grâce à la veille informationnelle.</a:t>
            </a:r>
          </a:p>
        </p:txBody>
      </p:sp>
      <p:pic>
        <p:nvPicPr>
          <p:cNvPr id="20" name="Image 19">
            <a:extLst>
              <a:ext uri="{FF2B5EF4-FFF2-40B4-BE49-F238E27FC236}">
                <a16:creationId xmlns:a16="http://schemas.microsoft.com/office/drawing/2014/main" id="{1B8355CD-9E3D-D6FE-0038-156954A8E24A}"/>
              </a:ext>
            </a:extLst>
          </p:cNvPr>
          <p:cNvPicPr>
            <a:picLocks noChangeAspect="1"/>
          </p:cNvPicPr>
          <p:nvPr/>
        </p:nvPicPr>
        <p:blipFill>
          <a:blip r:embed="rId2"/>
          <a:stretch>
            <a:fillRect/>
          </a:stretch>
        </p:blipFill>
        <p:spPr>
          <a:xfrm>
            <a:off x="393818" y="2854721"/>
            <a:ext cx="5609314" cy="3121544"/>
          </a:xfrm>
          <a:prstGeom prst="rect">
            <a:avLst/>
          </a:prstGeom>
          <a:ln>
            <a:noFill/>
          </a:ln>
          <a:effectLst>
            <a:outerShdw blurRad="292100" dist="139700" dir="2700000" algn="tl" rotWithShape="0">
              <a:srgbClr val="333333">
                <a:alpha val="65000"/>
              </a:srgbClr>
            </a:outerShdw>
          </a:effectLst>
        </p:spPr>
      </p:pic>
      <p:pic>
        <p:nvPicPr>
          <p:cNvPr id="22" name="Image 21">
            <a:extLst>
              <a:ext uri="{FF2B5EF4-FFF2-40B4-BE49-F238E27FC236}">
                <a16:creationId xmlns:a16="http://schemas.microsoft.com/office/drawing/2014/main" id="{1533C23B-5584-1076-7FDF-561E9AB0CCAD}"/>
              </a:ext>
            </a:extLst>
          </p:cNvPr>
          <p:cNvPicPr>
            <a:picLocks noChangeAspect="1"/>
          </p:cNvPicPr>
          <p:nvPr/>
        </p:nvPicPr>
        <p:blipFill>
          <a:blip r:embed="rId3"/>
          <a:stretch>
            <a:fillRect/>
          </a:stretch>
        </p:blipFill>
        <p:spPr>
          <a:xfrm>
            <a:off x="6270350" y="2893080"/>
            <a:ext cx="4720557" cy="3094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984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BE70EA44-6F0E-22B5-C106-310C3B4D3193}"/>
              </a:ext>
            </a:extLst>
          </p:cNvPr>
          <p:cNvSpPr txBox="1"/>
          <p:nvPr/>
        </p:nvSpPr>
        <p:spPr>
          <a:xfrm>
            <a:off x="668055" y="1759940"/>
            <a:ext cx="10855889" cy="3205558"/>
          </a:xfrm>
          <a:prstGeom prst="rect">
            <a:avLst/>
          </a:prstGeom>
          <a:solidFill>
            <a:srgbClr val="00B2F3">
              <a:alpha val="34118"/>
            </a:srgb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nSpc>
                <a:spcPct val="300000"/>
              </a:lnSpc>
            </a:pPr>
            <a:r>
              <a:rPr lang="fr-FR" sz="1400" dirty="0">
                <a:ln>
                  <a:solidFill>
                    <a:schemeClr val="tx1"/>
                  </a:solidFill>
                </a:ln>
                <a:solidFill>
                  <a:schemeClr val="tx1"/>
                </a:solidFill>
              </a:rPr>
              <a:t>Notre projet repose sur une approche méthodique et structurée, soutenue par l'utilisation d'outils de gestion de projet efficaces. </a:t>
            </a:r>
          </a:p>
          <a:p>
            <a:pPr>
              <a:lnSpc>
                <a:spcPct val="300000"/>
              </a:lnSpc>
            </a:pPr>
            <a:r>
              <a:rPr lang="fr-FR" sz="1400" dirty="0">
                <a:ln>
                  <a:solidFill>
                    <a:schemeClr val="tx1"/>
                  </a:solidFill>
                </a:ln>
                <a:solidFill>
                  <a:schemeClr val="tx1"/>
                </a:solidFill>
              </a:rPr>
              <a:t>Nous avons mis en place une méthodologie agile, en utilisant un tableau Kanban pour suivre et organiser les tâches. </a:t>
            </a:r>
          </a:p>
          <a:p>
            <a:pPr>
              <a:lnSpc>
                <a:spcPct val="300000"/>
              </a:lnSpc>
            </a:pPr>
            <a:r>
              <a:rPr lang="fr-FR" sz="1400" dirty="0">
                <a:ln>
                  <a:solidFill>
                    <a:schemeClr val="tx1"/>
                  </a:solidFill>
                </a:ln>
                <a:solidFill>
                  <a:schemeClr val="tx1"/>
                </a:solidFill>
              </a:rPr>
              <a:t>Cette approche nous permet de rester flexibles tout en maintenant une vision claire des objectifs à atteindre. </a:t>
            </a:r>
          </a:p>
          <a:p>
            <a:pPr>
              <a:lnSpc>
                <a:spcPct val="300000"/>
              </a:lnSpc>
            </a:pPr>
            <a:r>
              <a:rPr lang="fr-FR" sz="1400" dirty="0">
                <a:ln>
                  <a:solidFill>
                    <a:schemeClr val="tx1"/>
                  </a:solidFill>
                </a:ln>
                <a:solidFill>
                  <a:schemeClr val="tx1"/>
                </a:solidFill>
              </a:rPr>
              <a:t>En combinant une gestion rigoureuse avec une communication transparente et une collaboration étroite entre les membres de l'équipe, nous sommes bien positionnés pour relever les défis à venir et atteindre avec succès nos objectifs de projet.</a:t>
            </a:r>
          </a:p>
        </p:txBody>
      </p:sp>
      <p:sp>
        <p:nvSpPr>
          <p:cNvPr id="4" name="ZoneTexte 3">
            <a:extLst>
              <a:ext uri="{FF2B5EF4-FFF2-40B4-BE49-F238E27FC236}">
                <a16:creationId xmlns:a16="http://schemas.microsoft.com/office/drawing/2014/main" id="{DDDABA96-DEF1-A57D-1A3B-AD881E2E7498}"/>
              </a:ext>
            </a:extLst>
          </p:cNvPr>
          <p:cNvSpPr txBox="1"/>
          <p:nvPr/>
        </p:nvSpPr>
        <p:spPr>
          <a:xfrm>
            <a:off x="353084" y="562898"/>
            <a:ext cx="2353902" cy="369332"/>
          </a:xfrm>
          <a:prstGeom prst="rect">
            <a:avLst/>
          </a:prstGeom>
          <a:noFill/>
        </p:spPr>
        <p:txBody>
          <a:bodyPr wrap="square">
            <a:spAutoFit/>
          </a:bodyPr>
          <a:lstStyle>
            <a:defPPr>
              <a:defRPr lang="fr-FR"/>
            </a:defPPr>
            <a:lvl1pPr>
              <a:defRPr b="1" u="sng">
                <a:solidFill>
                  <a:schemeClr val="accent6">
                    <a:lumMod val="75000"/>
                  </a:schemeClr>
                </a:solidFill>
              </a:defRPr>
            </a:lvl1pPr>
          </a:lstStyle>
          <a:p>
            <a:r>
              <a:rPr lang="fr-FR" dirty="0"/>
              <a:t>9) Conclusion</a:t>
            </a:r>
          </a:p>
        </p:txBody>
      </p:sp>
    </p:spTree>
    <p:extLst>
      <p:ext uri="{BB962C8B-B14F-4D97-AF65-F5344CB8AC3E}">
        <p14:creationId xmlns:p14="http://schemas.microsoft.com/office/powerpoint/2010/main" val="400790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12CA305F-3498-0832-2D3B-2F8C641D9674}"/>
              </a:ext>
            </a:extLst>
          </p:cNvPr>
          <p:cNvSpPr txBox="1"/>
          <p:nvPr/>
        </p:nvSpPr>
        <p:spPr>
          <a:xfrm>
            <a:off x="1729212" y="2598039"/>
            <a:ext cx="2009869" cy="707886"/>
          </a:xfrm>
          <a:prstGeom prst="rect">
            <a:avLst/>
          </a:prstGeom>
          <a:noFill/>
        </p:spPr>
        <p:txBody>
          <a:bodyPr wrap="square" rtlCol="0">
            <a:spAutoFit/>
          </a:bodyPr>
          <a:lstStyle/>
          <a:p>
            <a:r>
              <a:rPr lang="fr-FR" sz="4000" dirty="0"/>
              <a:t>Plan :</a:t>
            </a:r>
          </a:p>
        </p:txBody>
      </p:sp>
      <p:graphicFrame>
        <p:nvGraphicFramePr>
          <p:cNvPr id="23" name="ZoneTexte 2">
            <a:extLst>
              <a:ext uri="{FF2B5EF4-FFF2-40B4-BE49-F238E27FC236}">
                <a16:creationId xmlns:a16="http://schemas.microsoft.com/office/drawing/2014/main" id="{3FC6922A-AC32-E157-0237-E3A3AD60D7F7}"/>
              </a:ext>
            </a:extLst>
          </p:cNvPr>
          <p:cNvGraphicFramePr/>
          <p:nvPr>
            <p:extLst>
              <p:ext uri="{D42A27DB-BD31-4B8C-83A1-F6EECF244321}">
                <p14:modId xmlns:p14="http://schemas.microsoft.com/office/powerpoint/2010/main" val="1674194756"/>
              </p:ext>
            </p:extLst>
          </p:nvPr>
        </p:nvGraphicFramePr>
        <p:xfrm>
          <a:off x="3971223" y="745219"/>
          <a:ext cx="6622018" cy="5306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8845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Image 4">
            <a:extLst>
              <a:ext uri="{FF2B5EF4-FFF2-40B4-BE49-F238E27FC236}">
                <a16:creationId xmlns:a16="http://schemas.microsoft.com/office/drawing/2014/main" id="{DF07FCB3-9941-97C5-BDFC-023091B72C3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7513136" y="1976526"/>
            <a:ext cx="4428384" cy="2532781"/>
          </a:xfrm>
          <a:prstGeom prst="rect">
            <a:avLst/>
          </a:prstGeom>
          <a:ln>
            <a:noFill/>
          </a:ln>
          <a:effectLst>
            <a:outerShdw blurRad="292100" dist="139700" dir="2700000" algn="tl" rotWithShape="0">
              <a:srgbClr val="333333">
                <a:alpha val="65000"/>
              </a:srgbClr>
            </a:outerShdw>
          </a:effectLst>
        </p:spPr>
      </p:pic>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5E234D6-60E2-C672-FFEE-FBBAFD521EE8}"/>
              </a:ext>
            </a:extLst>
          </p:cNvPr>
          <p:cNvSpPr txBox="1"/>
          <p:nvPr/>
        </p:nvSpPr>
        <p:spPr>
          <a:xfrm>
            <a:off x="353085" y="724277"/>
            <a:ext cx="1810111" cy="369332"/>
          </a:xfrm>
          <a:prstGeom prst="rect">
            <a:avLst/>
          </a:prstGeom>
          <a:noFill/>
        </p:spPr>
        <p:txBody>
          <a:bodyPr wrap="none" rtlCol="0">
            <a:spAutoFit/>
          </a:bodyPr>
          <a:lstStyle/>
          <a:p>
            <a:r>
              <a:rPr lang="fr-FR" b="1" u="sng" dirty="0">
                <a:solidFill>
                  <a:schemeClr val="accent6">
                    <a:lumMod val="75000"/>
                  </a:schemeClr>
                </a:solidFill>
              </a:rPr>
              <a:t>1) Introduction</a:t>
            </a:r>
          </a:p>
        </p:txBody>
      </p:sp>
      <p:sp>
        <p:nvSpPr>
          <p:cNvPr id="24" name="ZoneTexte 23">
            <a:extLst>
              <a:ext uri="{FF2B5EF4-FFF2-40B4-BE49-F238E27FC236}">
                <a16:creationId xmlns:a16="http://schemas.microsoft.com/office/drawing/2014/main" id="{954244D9-63F7-9F24-F304-24C38C2FDB30}"/>
              </a:ext>
            </a:extLst>
          </p:cNvPr>
          <p:cNvSpPr txBox="1"/>
          <p:nvPr/>
        </p:nvSpPr>
        <p:spPr>
          <a:xfrm>
            <a:off x="344414" y="1636784"/>
            <a:ext cx="7052652" cy="2316853"/>
          </a:xfrm>
          <a:prstGeom prst="rect">
            <a:avLst/>
          </a:prstGeom>
          <a:noFill/>
        </p:spPr>
        <p:txBody>
          <a:bodyPr wrap="square">
            <a:spAutoFit/>
          </a:bodyPr>
          <a:lstStyle/>
          <a:p>
            <a:pPr>
              <a:lnSpc>
                <a:spcPct val="150000"/>
              </a:lnSpc>
            </a:pPr>
            <a:r>
              <a:rPr lang="fr-FR" sz="1400" dirty="0"/>
              <a:t>Qwenta, notre client, aspire à simplifier la vie des restaurateurs en leur offrant un outil convivial pour la création et la mise en page de leurs menus. </a:t>
            </a:r>
          </a:p>
          <a:p>
            <a:pPr>
              <a:lnSpc>
                <a:spcPct val="150000"/>
              </a:lnSpc>
            </a:pPr>
            <a:endParaRPr lang="fr-FR" sz="1400" dirty="0"/>
          </a:p>
          <a:p>
            <a:pPr>
              <a:lnSpc>
                <a:spcPct val="150000"/>
              </a:lnSpc>
            </a:pPr>
            <a:r>
              <a:rPr lang="fr-FR" sz="1400" dirty="0"/>
              <a:t>C'est ici que notre expertise entre en jeu. En collaborant avec Qwenta, nous avons l'opportunité de concrétiser cette vision en développant un "Menu Maker" qui répondra aux exigences de notre client tout en offrant une expérience utilisateur optimale.</a:t>
            </a:r>
          </a:p>
        </p:txBody>
      </p:sp>
      <p:sp>
        <p:nvSpPr>
          <p:cNvPr id="26" name="ZoneTexte 25">
            <a:extLst>
              <a:ext uri="{FF2B5EF4-FFF2-40B4-BE49-F238E27FC236}">
                <a16:creationId xmlns:a16="http://schemas.microsoft.com/office/drawing/2014/main" id="{CE76C8F8-38F9-1143-EF73-CFDC30E977A2}"/>
              </a:ext>
            </a:extLst>
          </p:cNvPr>
          <p:cNvSpPr txBox="1"/>
          <p:nvPr/>
        </p:nvSpPr>
        <p:spPr>
          <a:xfrm>
            <a:off x="353083" y="4221237"/>
            <a:ext cx="6169936" cy="1670522"/>
          </a:xfrm>
          <a:prstGeom prst="rect">
            <a:avLst/>
          </a:prstGeom>
          <a:noFill/>
        </p:spPr>
        <p:txBody>
          <a:bodyPr wrap="square">
            <a:spAutoFit/>
          </a:bodyPr>
          <a:lstStyle>
            <a:defPPr>
              <a:defRPr lang="fr-FR"/>
            </a:defPPr>
            <a:lvl1pPr>
              <a:lnSpc>
                <a:spcPct val="150000"/>
              </a:lnSpc>
              <a:defRPr sz="1400"/>
            </a:lvl1pPr>
          </a:lstStyle>
          <a:p>
            <a:r>
              <a:rPr lang="fr-FR" dirty="0"/>
              <a:t>Afin de relever ce défi avec succès, nous avons choisi d'adopter une méthodologie de travail agile. Cette approche nous permettra d'ajuster notre développement en fonction des besoins changeants du projet et d'assurer une collaboration transparente entre toutes les parties prenantes.</a:t>
            </a:r>
          </a:p>
        </p:txBody>
      </p:sp>
    </p:spTree>
    <p:extLst>
      <p:ext uri="{BB962C8B-B14F-4D97-AF65-F5344CB8AC3E}">
        <p14:creationId xmlns:p14="http://schemas.microsoft.com/office/powerpoint/2010/main" val="3502391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9980035C-7D50-1FFF-F702-FD393B1F4D36}"/>
              </a:ext>
            </a:extLst>
          </p:cNvPr>
          <p:cNvSpPr txBox="1"/>
          <p:nvPr/>
        </p:nvSpPr>
        <p:spPr>
          <a:xfrm>
            <a:off x="565150" y="1414221"/>
            <a:ext cx="10256160" cy="3783408"/>
          </a:xfrm>
          <a:prstGeom prst="rect">
            <a:avLst/>
          </a:prstGeom>
          <a:noFill/>
        </p:spPr>
        <p:txBody>
          <a:bodyPr wrap="square">
            <a:spAutoFit/>
          </a:bodyPr>
          <a:lstStyle/>
          <a:p>
            <a:pPr>
              <a:lnSpc>
                <a:spcPct val="150000"/>
              </a:lnSpc>
            </a:pPr>
            <a:r>
              <a:rPr lang="fr-FR" dirty="0"/>
              <a:t>Le projet "Menu Maker" revêt une importance cruciale dans l'industrie de la restauration en simplifiant la création et la gestion des menus pour les restaurateurs. </a:t>
            </a:r>
          </a:p>
          <a:p>
            <a:pPr>
              <a:lnSpc>
                <a:spcPct val="150000"/>
              </a:lnSpc>
            </a:pPr>
            <a:r>
              <a:rPr lang="fr-FR" dirty="0"/>
              <a:t>En répondant à un besoin réel du marché, cette solution permet aux établissements de consacrer davantage de temps à leur cuisine et à leur service, améliorant ainsi leur efficacité opérationnelle. </a:t>
            </a:r>
          </a:p>
          <a:p>
            <a:pPr>
              <a:lnSpc>
                <a:spcPct val="150000"/>
              </a:lnSpc>
            </a:pPr>
            <a:r>
              <a:rPr lang="fr-FR" dirty="0"/>
              <a:t>En outre, elle offre une opportunité précieuse d'accroître la visibilité et l'attractivité des menus en ligne, contribuant ainsi à augmenter la clientèle potentielle des restaurants. </a:t>
            </a:r>
          </a:p>
          <a:p>
            <a:pPr>
              <a:lnSpc>
                <a:spcPct val="150000"/>
              </a:lnSpc>
            </a:pPr>
            <a:r>
              <a:rPr lang="fr-FR" dirty="0"/>
              <a:t>Son développement s'inscrit dans une démarche d'innovation continue, visant à améliorer l'expérience client et à renforcer la compétitivité des entreprises de restauration.</a:t>
            </a:r>
          </a:p>
        </p:txBody>
      </p:sp>
      <p:sp>
        <p:nvSpPr>
          <p:cNvPr id="5" name="ZoneTexte 4">
            <a:extLst>
              <a:ext uri="{FF2B5EF4-FFF2-40B4-BE49-F238E27FC236}">
                <a16:creationId xmlns:a16="http://schemas.microsoft.com/office/drawing/2014/main" id="{67281D7C-59FE-0BFA-B8B1-EF8D98553F09}"/>
              </a:ext>
            </a:extLst>
          </p:cNvPr>
          <p:cNvSpPr txBox="1"/>
          <p:nvPr/>
        </p:nvSpPr>
        <p:spPr>
          <a:xfrm>
            <a:off x="450411" y="635169"/>
            <a:ext cx="2772623" cy="369332"/>
          </a:xfrm>
          <a:prstGeom prst="rect">
            <a:avLst/>
          </a:prstGeom>
          <a:noFill/>
        </p:spPr>
        <p:txBody>
          <a:bodyPr wrap="square">
            <a:spAutoFit/>
          </a:bodyPr>
          <a:lstStyle/>
          <a:p>
            <a:r>
              <a:rPr lang="fr-FR" b="1" u="sng" dirty="0">
                <a:solidFill>
                  <a:schemeClr val="accent6">
                    <a:lumMod val="75000"/>
                  </a:schemeClr>
                </a:solidFill>
              </a:rPr>
              <a:t>2) Contexte du Projet</a:t>
            </a:r>
          </a:p>
        </p:txBody>
      </p:sp>
    </p:spTree>
    <p:extLst>
      <p:ext uri="{BB962C8B-B14F-4D97-AF65-F5344CB8AC3E}">
        <p14:creationId xmlns:p14="http://schemas.microsoft.com/office/powerpoint/2010/main" val="3180513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2431136E-70C2-7E6B-0FFA-6A0E42A5C5AC}"/>
              </a:ext>
            </a:extLst>
          </p:cNvPr>
          <p:cNvSpPr txBox="1"/>
          <p:nvPr/>
        </p:nvSpPr>
        <p:spPr>
          <a:xfrm>
            <a:off x="353085" y="692075"/>
            <a:ext cx="6097508" cy="369332"/>
          </a:xfrm>
          <a:prstGeom prst="rect">
            <a:avLst/>
          </a:prstGeom>
          <a:noFill/>
        </p:spPr>
        <p:txBody>
          <a:bodyPr wrap="square">
            <a:spAutoFit/>
          </a:bodyPr>
          <a:lstStyle/>
          <a:p>
            <a:r>
              <a:rPr lang="fr-FR" b="1" u="sng" dirty="0">
                <a:solidFill>
                  <a:schemeClr val="accent6">
                    <a:lumMod val="75000"/>
                  </a:schemeClr>
                </a:solidFill>
              </a:rPr>
              <a:t>3) Outil de Gestion de Projet</a:t>
            </a:r>
          </a:p>
        </p:txBody>
      </p:sp>
      <p:sp>
        <p:nvSpPr>
          <p:cNvPr id="5" name="ZoneTexte 4">
            <a:extLst>
              <a:ext uri="{FF2B5EF4-FFF2-40B4-BE49-F238E27FC236}">
                <a16:creationId xmlns:a16="http://schemas.microsoft.com/office/drawing/2014/main" id="{84843362-B891-614D-1B7B-C2842E5A51E6}"/>
              </a:ext>
            </a:extLst>
          </p:cNvPr>
          <p:cNvSpPr txBox="1"/>
          <p:nvPr/>
        </p:nvSpPr>
        <p:spPr>
          <a:xfrm>
            <a:off x="436760" y="6407269"/>
            <a:ext cx="11485830" cy="338554"/>
          </a:xfrm>
          <a:prstGeom prst="rect">
            <a:avLst/>
          </a:prstGeom>
          <a:noFill/>
        </p:spPr>
        <p:txBody>
          <a:bodyPr wrap="square">
            <a:spAutoFit/>
          </a:bodyPr>
          <a:lstStyle/>
          <a:p>
            <a:r>
              <a:rPr lang="fr-FR" sz="1600" dirty="0">
                <a:solidFill>
                  <a:srgbClr val="002060"/>
                </a:solidFill>
                <a:hlinkClick r:id="rId2">
                  <a:extLst>
                    <a:ext uri="{A12FA001-AC4F-418D-AE19-62706E023703}">
                      <ahyp:hlinkClr xmlns:ahyp="http://schemas.microsoft.com/office/drawing/2018/hyperlinkcolor" val="tx"/>
                    </a:ext>
                  </a:extLst>
                </a:hlinkClick>
              </a:rPr>
              <a:t>https://www.notion.so/8bfeee722e5e45358709947b4467545d?v=49e0e6fe4a794116b2bdb94f1faea455</a:t>
            </a:r>
            <a:r>
              <a:rPr lang="fr-FR" sz="1600" dirty="0">
                <a:solidFill>
                  <a:srgbClr val="002060"/>
                </a:solidFill>
              </a:rPr>
              <a:t> </a:t>
            </a:r>
          </a:p>
        </p:txBody>
      </p:sp>
      <p:sp>
        <p:nvSpPr>
          <p:cNvPr id="9" name="ZoneTexte 8">
            <a:extLst>
              <a:ext uri="{FF2B5EF4-FFF2-40B4-BE49-F238E27FC236}">
                <a16:creationId xmlns:a16="http://schemas.microsoft.com/office/drawing/2014/main" id="{F1ABC5A2-8897-F726-1DCE-7FC3172D368B}"/>
              </a:ext>
            </a:extLst>
          </p:cNvPr>
          <p:cNvSpPr txBox="1"/>
          <p:nvPr/>
        </p:nvSpPr>
        <p:spPr>
          <a:xfrm>
            <a:off x="436759" y="6062524"/>
            <a:ext cx="8720657" cy="307777"/>
          </a:xfrm>
          <a:prstGeom prst="rect">
            <a:avLst/>
          </a:prstGeom>
          <a:noFill/>
        </p:spPr>
        <p:txBody>
          <a:bodyPr wrap="none" rtlCol="0">
            <a:spAutoFit/>
          </a:bodyPr>
          <a:lstStyle/>
          <a:p>
            <a:r>
              <a:rPr lang="fr-FR" sz="1400" dirty="0"/>
              <a:t>Pour accéder à l’outil et à la gestion du projet, maintenez la touche Ctrl et cliquer sur le lien ci-dessous:</a:t>
            </a:r>
          </a:p>
        </p:txBody>
      </p:sp>
      <p:pic>
        <p:nvPicPr>
          <p:cNvPr id="20" name="Image 19">
            <a:extLst>
              <a:ext uri="{FF2B5EF4-FFF2-40B4-BE49-F238E27FC236}">
                <a16:creationId xmlns:a16="http://schemas.microsoft.com/office/drawing/2014/main" id="{472BB034-1AD7-961C-14F9-1D90350432F7}"/>
              </a:ext>
            </a:extLst>
          </p:cNvPr>
          <p:cNvPicPr>
            <a:picLocks noChangeAspect="1"/>
          </p:cNvPicPr>
          <p:nvPr/>
        </p:nvPicPr>
        <p:blipFill>
          <a:blip r:embed="rId3"/>
          <a:stretch>
            <a:fillRect/>
          </a:stretch>
        </p:blipFill>
        <p:spPr>
          <a:xfrm>
            <a:off x="436759" y="1140298"/>
            <a:ext cx="1130724" cy="4068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ZoneTexte 21">
            <a:extLst>
              <a:ext uri="{FF2B5EF4-FFF2-40B4-BE49-F238E27FC236}">
                <a16:creationId xmlns:a16="http://schemas.microsoft.com/office/drawing/2014/main" id="{53B526D0-F51D-EFB2-68FF-034D24005C95}"/>
              </a:ext>
            </a:extLst>
          </p:cNvPr>
          <p:cNvSpPr txBox="1"/>
          <p:nvPr/>
        </p:nvSpPr>
        <p:spPr>
          <a:xfrm>
            <a:off x="261726" y="1719765"/>
            <a:ext cx="11660864" cy="3289683"/>
          </a:xfrm>
          <a:prstGeom prst="rect">
            <a:avLst/>
          </a:prstGeom>
          <a:noFill/>
        </p:spPr>
        <p:txBody>
          <a:bodyPr wrap="square">
            <a:spAutoFit/>
          </a:bodyPr>
          <a:lstStyle/>
          <a:p>
            <a:pPr>
              <a:lnSpc>
                <a:spcPct val="150000"/>
              </a:lnSpc>
            </a:pPr>
            <a:r>
              <a:rPr lang="fr-FR" sz="1400" dirty="0"/>
              <a:t>Notion s'adapte à tous les flux de travail, des simples listes de tâches aux projets complexes. Son interface intuitive et ses fonctionnalités puissantes offrent une expérience utilisateur incomparable, favorisant la productivité et la créativité.</a:t>
            </a:r>
          </a:p>
          <a:p>
            <a:pPr>
              <a:lnSpc>
                <a:spcPct val="150000"/>
              </a:lnSpc>
            </a:pPr>
            <a:r>
              <a:rPr lang="fr-FR" sz="1400" dirty="0"/>
              <a:t>Notion est choisi pour plusieurs raisons tels que: </a:t>
            </a:r>
          </a:p>
          <a:p>
            <a:pPr>
              <a:lnSpc>
                <a:spcPct val="150000"/>
              </a:lnSpc>
            </a:pPr>
            <a:endParaRPr lang="fr-FR" sz="1400" dirty="0"/>
          </a:p>
          <a:p>
            <a:pPr marL="1257300" lvl="2" indent="-342900">
              <a:lnSpc>
                <a:spcPct val="150000"/>
              </a:lnSpc>
              <a:buFont typeface="+mj-lt"/>
              <a:buAutoNum type="arabicPeriod"/>
            </a:pPr>
            <a:r>
              <a:rPr lang="fr-FR" sz="1400" b="0" i="0" dirty="0">
                <a:solidFill>
                  <a:srgbClr val="0D0D0D"/>
                </a:solidFill>
                <a:effectLst/>
                <a:latin typeface="Söhne"/>
              </a:rPr>
              <a:t>Flexibilité sans pareille</a:t>
            </a:r>
          </a:p>
          <a:p>
            <a:pPr marL="1257300" lvl="2" indent="-342900">
              <a:lnSpc>
                <a:spcPct val="150000"/>
              </a:lnSpc>
              <a:buFont typeface="+mj-lt"/>
              <a:buAutoNum type="arabicPeriod"/>
            </a:pPr>
            <a:r>
              <a:rPr lang="fr-FR" sz="1400" b="0" i="0" dirty="0">
                <a:solidFill>
                  <a:srgbClr val="0D0D0D"/>
                </a:solidFill>
                <a:effectLst/>
                <a:latin typeface="Söhne"/>
              </a:rPr>
              <a:t>Centralisation des informations</a:t>
            </a:r>
          </a:p>
          <a:p>
            <a:pPr marL="1257300" lvl="2" indent="-342900">
              <a:lnSpc>
                <a:spcPct val="150000"/>
              </a:lnSpc>
              <a:buFont typeface="+mj-lt"/>
              <a:buAutoNum type="arabicPeriod"/>
            </a:pPr>
            <a:r>
              <a:rPr lang="fr-FR" sz="1400" b="0" i="0" dirty="0">
                <a:solidFill>
                  <a:srgbClr val="0D0D0D"/>
                </a:solidFill>
                <a:effectLst/>
                <a:latin typeface="Söhne"/>
              </a:rPr>
              <a:t>Collaboration en temps réel</a:t>
            </a:r>
            <a:endParaRPr lang="fr-FR" sz="1400" dirty="0">
              <a:solidFill>
                <a:srgbClr val="0D0D0D"/>
              </a:solidFill>
              <a:latin typeface="Söhne"/>
            </a:endParaRPr>
          </a:p>
          <a:p>
            <a:pPr marL="1257300" lvl="2" indent="-342900">
              <a:lnSpc>
                <a:spcPct val="150000"/>
              </a:lnSpc>
              <a:buFont typeface="+mj-lt"/>
              <a:buAutoNum type="arabicPeriod"/>
            </a:pPr>
            <a:r>
              <a:rPr lang="fr-FR" sz="1400" b="0" i="0" dirty="0">
                <a:solidFill>
                  <a:srgbClr val="0D0D0D"/>
                </a:solidFill>
                <a:effectLst/>
                <a:latin typeface="Söhne"/>
              </a:rPr>
              <a:t>Personnalisation avancée</a:t>
            </a:r>
          </a:p>
          <a:p>
            <a:pPr marL="1257300" lvl="2" indent="-342900">
              <a:lnSpc>
                <a:spcPct val="150000"/>
              </a:lnSpc>
              <a:buFont typeface="+mj-lt"/>
              <a:buAutoNum type="arabicPeriod"/>
            </a:pPr>
            <a:r>
              <a:rPr lang="fr-FR" sz="1400" b="0" i="0" dirty="0">
                <a:solidFill>
                  <a:srgbClr val="0D0D0D"/>
                </a:solidFill>
                <a:effectLst/>
                <a:latin typeface="Söhne"/>
              </a:rPr>
              <a:t>Évolutivité et fiabilité</a:t>
            </a:r>
            <a:endParaRPr lang="fr-FR" sz="1400" dirty="0">
              <a:solidFill>
                <a:srgbClr val="0D0D0D"/>
              </a:solidFill>
              <a:latin typeface="Söhne"/>
            </a:endParaRPr>
          </a:p>
          <a:p>
            <a:pPr marL="1257300" lvl="2" indent="-342900">
              <a:lnSpc>
                <a:spcPct val="150000"/>
              </a:lnSpc>
              <a:buFont typeface="+mj-lt"/>
              <a:buAutoNum type="arabicPeriod"/>
            </a:pPr>
            <a:r>
              <a:rPr lang="fr-FR" sz="1400" dirty="0">
                <a:solidFill>
                  <a:srgbClr val="0D0D0D"/>
                </a:solidFill>
                <a:latin typeface="Söhne"/>
              </a:rPr>
              <a:t>…</a:t>
            </a:r>
            <a:endParaRPr lang="fr-FR" sz="1400" dirty="0"/>
          </a:p>
        </p:txBody>
      </p:sp>
      <p:pic>
        <p:nvPicPr>
          <p:cNvPr id="24" name="Image 23">
            <a:extLst>
              <a:ext uri="{FF2B5EF4-FFF2-40B4-BE49-F238E27FC236}">
                <a16:creationId xmlns:a16="http://schemas.microsoft.com/office/drawing/2014/main" id="{137E3B42-77EB-1B48-9B4E-0C64F813C70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726182" y="2785329"/>
            <a:ext cx="6796135" cy="2923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0282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77EE5FB4-36F5-5998-6819-EF199636FAD2}"/>
              </a:ext>
            </a:extLst>
          </p:cNvPr>
          <p:cNvSpPr txBox="1"/>
          <p:nvPr/>
        </p:nvSpPr>
        <p:spPr>
          <a:xfrm>
            <a:off x="423250" y="716786"/>
            <a:ext cx="6097508" cy="369332"/>
          </a:xfrm>
          <a:prstGeom prst="rect">
            <a:avLst/>
          </a:prstGeom>
          <a:noFill/>
        </p:spPr>
        <p:txBody>
          <a:bodyPr wrap="square">
            <a:spAutoFit/>
          </a:bodyPr>
          <a:lstStyle/>
          <a:p>
            <a:r>
              <a:rPr lang="fr-FR" b="1" u="sng" dirty="0">
                <a:solidFill>
                  <a:schemeClr val="accent6">
                    <a:lumMod val="75000"/>
                  </a:schemeClr>
                </a:solidFill>
              </a:rPr>
              <a:t>4) Méthodologie de Gestion de Projet</a:t>
            </a:r>
          </a:p>
        </p:txBody>
      </p:sp>
      <p:sp>
        <p:nvSpPr>
          <p:cNvPr id="20" name="ZoneTexte 19">
            <a:extLst>
              <a:ext uri="{FF2B5EF4-FFF2-40B4-BE49-F238E27FC236}">
                <a16:creationId xmlns:a16="http://schemas.microsoft.com/office/drawing/2014/main" id="{B708DCA0-05DB-12FE-092C-3DDA362F7577}"/>
              </a:ext>
            </a:extLst>
          </p:cNvPr>
          <p:cNvSpPr txBox="1"/>
          <p:nvPr/>
        </p:nvSpPr>
        <p:spPr>
          <a:xfrm>
            <a:off x="423250" y="1069837"/>
            <a:ext cx="7342361" cy="1670522"/>
          </a:xfrm>
          <a:prstGeom prst="rect">
            <a:avLst/>
          </a:prstGeom>
          <a:noFill/>
        </p:spPr>
        <p:txBody>
          <a:bodyPr wrap="square">
            <a:spAutoFit/>
          </a:bodyPr>
          <a:lstStyle/>
          <a:p>
            <a:pPr>
              <a:lnSpc>
                <a:spcPct val="150000"/>
              </a:lnSpc>
            </a:pPr>
            <a:r>
              <a:rPr lang="fr-FR" sz="1400" u="sng" dirty="0"/>
              <a:t>Présentation de la méthode Agile Scrum :</a:t>
            </a:r>
          </a:p>
          <a:p>
            <a:pPr>
              <a:lnSpc>
                <a:spcPct val="150000"/>
              </a:lnSpc>
            </a:pPr>
            <a:r>
              <a:rPr lang="fr-FR" sz="1400" dirty="0"/>
              <a:t>La méthode Agile Scrum est un cadre de travail itératif et incrémental, axé sur la collaboration et la livraison continue. </a:t>
            </a:r>
          </a:p>
          <a:p>
            <a:pPr>
              <a:lnSpc>
                <a:spcPct val="150000"/>
              </a:lnSpc>
            </a:pPr>
            <a:r>
              <a:rPr lang="fr-FR" sz="1400" dirty="0"/>
              <a:t>Elle divise le projet en cycles de développement appelés "sprints" et favorise une approche adaptative et réactive aux changements.</a:t>
            </a:r>
          </a:p>
        </p:txBody>
      </p:sp>
      <p:pic>
        <p:nvPicPr>
          <p:cNvPr id="21" name="Image 20">
            <a:extLst>
              <a:ext uri="{FF2B5EF4-FFF2-40B4-BE49-F238E27FC236}">
                <a16:creationId xmlns:a16="http://schemas.microsoft.com/office/drawing/2014/main" id="{D47F280E-9B29-555A-B0E5-2C53979F73BE}"/>
              </a:ext>
            </a:extLst>
          </p:cNvPr>
          <p:cNvPicPr>
            <a:picLocks noChangeAspect="1"/>
          </p:cNvPicPr>
          <p:nvPr/>
        </p:nvPicPr>
        <p:blipFill>
          <a:blip r:embed="rId2"/>
          <a:stretch>
            <a:fillRect/>
          </a:stretch>
        </p:blipFill>
        <p:spPr>
          <a:xfrm>
            <a:off x="7589958" y="1257676"/>
            <a:ext cx="4347906" cy="1989167"/>
          </a:xfrm>
          <a:prstGeom prst="rect">
            <a:avLst/>
          </a:prstGeom>
        </p:spPr>
      </p:pic>
      <p:sp>
        <p:nvSpPr>
          <p:cNvPr id="23" name="ZoneTexte 22">
            <a:extLst>
              <a:ext uri="{FF2B5EF4-FFF2-40B4-BE49-F238E27FC236}">
                <a16:creationId xmlns:a16="http://schemas.microsoft.com/office/drawing/2014/main" id="{B329BF0C-3A7F-6AA8-1902-6ECB5DDD649F}"/>
              </a:ext>
            </a:extLst>
          </p:cNvPr>
          <p:cNvSpPr txBox="1"/>
          <p:nvPr/>
        </p:nvSpPr>
        <p:spPr>
          <a:xfrm>
            <a:off x="387576" y="2971915"/>
            <a:ext cx="7797297" cy="307777"/>
          </a:xfrm>
          <a:prstGeom prst="rect">
            <a:avLst/>
          </a:prstGeom>
          <a:noFill/>
        </p:spPr>
        <p:txBody>
          <a:bodyPr wrap="square">
            <a:spAutoFit/>
          </a:bodyPr>
          <a:lstStyle/>
          <a:p>
            <a:r>
              <a:rPr lang="fr-FR" sz="1400" u="sng" dirty="0"/>
              <a:t>La méthode Agile Scrum est choisi pour plusieurs atouts:  </a:t>
            </a:r>
          </a:p>
        </p:txBody>
      </p:sp>
      <p:sp>
        <p:nvSpPr>
          <p:cNvPr id="25" name="ZoneTexte 24">
            <a:extLst>
              <a:ext uri="{FF2B5EF4-FFF2-40B4-BE49-F238E27FC236}">
                <a16:creationId xmlns:a16="http://schemas.microsoft.com/office/drawing/2014/main" id="{1575B14F-E09A-6B33-7A4A-956F43C8A688}"/>
              </a:ext>
            </a:extLst>
          </p:cNvPr>
          <p:cNvSpPr txBox="1"/>
          <p:nvPr/>
        </p:nvSpPr>
        <p:spPr>
          <a:xfrm>
            <a:off x="489526" y="3246843"/>
            <a:ext cx="11584779" cy="1670522"/>
          </a:xfrm>
          <a:prstGeom prst="rect">
            <a:avLst/>
          </a:prstGeom>
          <a:noFill/>
        </p:spPr>
        <p:txBody>
          <a:bodyPr wrap="square">
            <a:spAutoFit/>
          </a:bodyPr>
          <a:lstStyle/>
          <a:p>
            <a:pPr marL="342900" indent="-342900">
              <a:lnSpc>
                <a:spcPct val="150000"/>
              </a:lnSpc>
              <a:buFont typeface="+mj-lt"/>
              <a:buAutoNum type="alphaLcParenR"/>
            </a:pPr>
            <a:r>
              <a:rPr lang="fr-FR" sz="1400" dirty="0">
                <a:solidFill>
                  <a:schemeClr val="accent6">
                    <a:lumMod val="50000"/>
                  </a:schemeClr>
                </a:solidFill>
              </a:rPr>
              <a:t>Flexibilité : </a:t>
            </a:r>
            <a:r>
              <a:rPr lang="fr-FR" sz="1400" dirty="0"/>
              <a:t>Scrum permet une adaptation facile aux changements de besoins et de priorités tout au long du projet.</a:t>
            </a:r>
          </a:p>
          <a:p>
            <a:pPr marL="342900" indent="-342900">
              <a:lnSpc>
                <a:spcPct val="150000"/>
              </a:lnSpc>
              <a:buFont typeface="+mj-lt"/>
              <a:buAutoNum type="alphaLcParenR"/>
            </a:pPr>
            <a:r>
              <a:rPr lang="fr-FR" sz="1400" dirty="0">
                <a:solidFill>
                  <a:schemeClr val="accent6">
                    <a:lumMod val="50000"/>
                  </a:schemeClr>
                </a:solidFill>
              </a:rPr>
              <a:t>Transparence : </a:t>
            </a:r>
            <a:r>
              <a:rPr lang="fr-FR" sz="1400" dirty="0"/>
              <a:t>La visibilité offerte par les réunions régulières nous permet de suivre de près l'avancement du projet.</a:t>
            </a:r>
          </a:p>
          <a:p>
            <a:pPr marL="342900" indent="-342900">
              <a:lnSpc>
                <a:spcPct val="150000"/>
              </a:lnSpc>
              <a:buFont typeface="+mj-lt"/>
              <a:buAutoNum type="alphaLcParenR"/>
            </a:pPr>
            <a:r>
              <a:rPr lang="fr-FR" sz="1400" dirty="0">
                <a:solidFill>
                  <a:schemeClr val="accent6">
                    <a:lumMod val="50000"/>
                  </a:schemeClr>
                </a:solidFill>
              </a:rPr>
              <a:t>Collaboration : </a:t>
            </a:r>
            <a:r>
              <a:rPr lang="fr-FR" sz="1400" dirty="0"/>
              <a:t>La structure favorise la collaboration et l'engagement des membres de l'équipe.</a:t>
            </a:r>
          </a:p>
          <a:p>
            <a:pPr marL="342900" indent="-342900">
              <a:lnSpc>
                <a:spcPct val="150000"/>
              </a:lnSpc>
              <a:buFont typeface="+mj-lt"/>
              <a:buAutoNum type="alphaLcParenR"/>
            </a:pPr>
            <a:r>
              <a:rPr lang="fr-FR" sz="1400" dirty="0">
                <a:solidFill>
                  <a:schemeClr val="accent6">
                    <a:lumMod val="50000"/>
                  </a:schemeClr>
                </a:solidFill>
              </a:rPr>
              <a:t>Livraison incrémentale : </a:t>
            </a:r>
            <a:r>
              <a:rPr lang="fr-FR" sz="1400" dirty="0"/>
              <a:t>Les itérations permettent la livraison continue, le feed-back et d'ajuster le produit en conséquence.</a:t>
            </a:r>
          </a:p>
          <a:p>
            <a:pPr marL="342900" indent="-342900">
              <a:lnSpc>
                <a:spcPct val="150000"/>
              </a:lnSpc>
              <a:buFont typeface="+mj-lt"/>
              <a:buAutoNum type="alphaLcParenR"/>
            </a:pPr>
            <a:r>
              <a:rPr lang="fr-FR" sz="1400" dirty="0">
                <a:solidFill>
                  <a:schemeClr val="accent6">
                    <a:lumMod val="50000"/>
                  </a:schemeClr>
                </a:solidFill>
              </a:rPr>
              <a:t>Satisfaction client : </a:t>
            </a:r>
            <a:r>
              <a:rPr lang="fr-FR" sz="1400" dirty="0"/>
              <a:t>L’implication du client tout au long du processus, garantit une meilleure adéquation avec les attentes finales.</a:t>
            </a:r>
          </a:p>
        </p:txBody>
      </p:sp>
      <p:sp>
        <p:nvSpPr>
          <p:cNvPr id="2" name="ZoneTexte 1">
            <a:extLst>
              <a:ext uri="{FF2B5EF4-FFF2-40B4-BE49-F238E27FC236}">
                <a16:creationId xmlns:a16="http://schemas.microsoft.com/office/drawing/2014/main" id="{D295084B-9556-E06F-0C41-F38C05D57430}"/>
              </a:ext>
            </a:extLst>
          </p:cNvPr>
          <p:cNvSpPr txBox="1"/>
          <p:nvPr/>
        </p:nvSpPr>
        <p:spPr>
          <a:xfrm>
            <a:off x="353085" y="4858394"/>
            <a:ext cx="7797297" cy="307777"/>
          </a:xfrm>
          <a:prstGeom prst="rect">
            <a:avLst/>
          </a:prstGeom>
          <a:noFill/>
        </p:spPr>
        <p:txBody>
          <a:bodyPr wrap="square">
            <a:spAutoFit/>
          </a:bodyPr>
          <a:lstStyle/>
          <a:p>
            <a:r>
              <a:rPr lang="fr-FR" sz="1400" u="sng" dirty="0"/>
              <a:t>Les rituels Agile Scrum :  </a:t>
            </a:r>
          </a:p>
        </p:txBody>
      </p:sp>
      <p:sp>
        <p:nvSpPr>
          <p:cNvPr id="3" name="ZoneTexte 2">
            <a:extLst>
              <a:ext uri="{FF2B5EF4-FFF2-40B4-BE49-F238E27FC236}">
                <a16:creationId xmlns:a16="http://schemas.microsoft.com/office/drawing/2014/main" id="{F734BD5E-808D-1330-0151-C165F53F99B7}"/>
              </a:ext>
            </a:extLst>
          </p:cNvPr>
          <p:cNvSpPr txBox="1"/>
          <p:nvPr/>
        </p:nvSpPr>
        <p:spPr>
          <a:xfrm>
            <a:off x="489526" y="5259677"/>
            <a:ext cx="11584779" cy="1347357"/>
          </a:xfrm>
          <a:prstGeom prst="rect">
            <a:avLst/>
          </a:prstGeom>
          <a:solidFill>
            <a:schemeClr val="bg1"/>
          </a:solidFill>
        </p:spPr>
        <p:txBody>
          <a:bodyPr wrap="square">
            <a:spAutoFit/>
          </a:bodyPr>
          <a:lstStyle/>
          <a:p>
            <a:pPr marL="342900" indent="-342900">
              <a:lnSpc>
                <a:spcPct val="150000"/>
              </a:lnSpc>
              <a:buFont typeface="+mj-lt"/>
              <a:buAutoNum type="alphaLcParenR"/>
            </a:pPr>
            <a:r>
              <a:rPr lang="fr-FR" sz="1400" dirty="0">
                <a:solidFill>
                  <a:schemeClr val="accent6">
                    <a:lumMod val="50000"/>
                  </a:schemeClr>
                </a:solidFill>
              </a:rPr>
              <a:t>Backlog </a:t>
            </a:r>
            <a:r>
              <a:rPr lang="fr-FR" sz="1400" dirty="0" err="1">
                <a:solidFill>
                  <a:schemeClr val="accent6">
                    <a:lumMod val="50000"/>
                  </a:schemeClr>
                </a:solidFill>
              </a:rPr>
              <a:t>refinement</a:t>
            </a:r>
            <a:r>
              <a:rPr lang="fr-FR" sz="1400" dirty="0">
                <a:solidFill>
                  <a:schemeClr val="accent6">
                    <a:lumMod val="50000"/>
                  </a:schemeClr>
                </a:solidFill>
              </a:rPr>
              <a:t> : </a:t>
            </a:r>
            <a:r>
              <a:rPr lang="fr-FR" sz="1400" dirty="0"/>
              <a:t>La réunion de présentation et d’estimation</a:t>
            </a:r>
          </a:p>
          <a:p>
            <a:pPr marL="342900" indent="-342900">
              <a:lnSpc>
                <a:spcPct val="150000"/>
              </a:lnSpc>
              <a:buFont typeface="+mj-lt"/>
              <a:buAutoNum type="alphaLcParenR"/>
            </a:pPr>
            <a:r>
              <a:rPr lang="fr-FR" sz="1400" dirty="0">
                <a:solidFill>
                  <a:schemeClr val="accent6">
                    <a:lumMod val="50000"/>
                  </a:schemeClr>
                </a:solidFill>
              </a:rPr>
              <a:t>Daily meeting : </a:t>
            </a:r>
            <a:r>
              <a:rPr lang="fr-FR" sz="1400" dirty="0"/>
              <a:t>La réunion quotidienne (15 minutes chaque matin).</a:t>
            </a:r>
          </a:p>
          <a:p>
            <a:pPr marL="342900" indent="-342900">
              <a:lnSpc>
                <a:spcPct val="150000"/>
              </a:lnSpc>
              <a:buFont typeface="+mj-lt"/>
              <a:buAutoNum type="alphaLcParenR"/>
            </a:pPr>
            <a:r>
              <a:rPr lang="fr-FR" sz="1400" dirty="0">
                <a:solidFill>
                  <a:schemeClr val="accent6">
                    <a:lumMod val="50000"/>
                  </a:schemeClr>
                </a:solidFill>
              </a:rPr>
              <a:t>Sprint </a:t>
            </a:r>
            <a:r>
              <a:rPr lang="fr-FR" sz="1400" dirty="0" err="1">
                <a:solidFill>
                  <a:schemeClr val="accent6">
                    <a:lumMod val="50000"/>
                  </a:schemeClr>
                </a:solidFill>
              </a:rPr>
              <a:t>review</a:t>
            </a:r>
            <a:r>
              <a:rPr lang="fr-FR" sz="1400" dirty="0">
                <a:solidFill>
                  <a:schemeClr val="accent6">
                    <a:lumMod val="50000"/>
                  </a:schemeClr>
                </a:solidFill>
              </a:rPr>
              <a:t> : </a:t>
            </a:r>
            <a:r>
              <a:rPr lang="fr-FR" sz="1400" dirty="0"/>
              <a:t>La démonstration pour le client (présentation de l’</a:t>
            </a:r>
            <a:r>
              <a:rPr lang="fr-FR" sz="1400" dirty="0" err="1"/>
              <a:t>increment</a:t>
            </a:r>
            <a:r>
              <a:rPr lang="fr-FR" sz="1400" dirty="0"/>
              <a:t>).</a:t>
            </a:r>
          </a:p>
          <a:p>
            <a:pPr marL="342900" indent="-342900">
              <a:lnSpc>
                <a:spcPct val="150000"/>
              </a:lnSpc>
              <a:buFont typeface="+mj-lt"/>
              <a:buAutoNum type="alphaLcParenR"/>
            </a:pPr>
            <a:r>
              <a:rPr lang="fr-FR" sz="1400" dirty="0" err="1">
                <a:solidFill>
                  <a:schemeClr val="accent6">
                    <a:lumMod val="50000"/>
                  </a:schemeClr>
                </a:solidFill>
              </a:rPr>
              <a:t>Retrospective</a:t>
            </a:r>
            <a:r>
              <a:rPr lang="fr-FR" sz="1400" dirty="0">
                <a:solidFill>
                  <a:schemeClr val="accent6">
                    <a:lumMod val="50000"/>
                  </a:schemeClr>
                </a:solidFill>
              </a:rPr>
              <a:t> : </a:t>
            </a:r>
            <a:r>
              <a:rPr lang="fr-FR" sz="1400" dirty="0"/>
              <a:t>La réunion qui nous permet d’améliorer et corriger des disfonctionnements dans l’organisation .</a:t>
            </a:r>
          </a:p>
        </p:txBody>
      </p:sp>
    </p:spTree>
    <p:extLst>
      <p:ext uri="{BB962C8B-B14F-4D97-AF65-F5344CB8AC3E}">
        <p14:creationId xmlns:p14="http://schemas.microsoft.com/office/powerpoint/2010/main" val="3535378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37867ADC-E73B-01D0-E49F-259FAFDF8BE2}"/>
              </a:ext>
            </a:extLst>
          </p:cNvPr>
          <p:cNvSpPr txBox="1"/>
          <p:nvPr/>
        </p:nvSpPr>
        <p:spPr>
          <a:xfrm>
            <a:off x="282074" y="621696"/>
            <a:ext cx="6097508" cy="369332"/>
          </a:xfrm>
          <a:prstGeom prst="rect">
            <a:avLst/>
          </a:prstGeom>
          <a:noFill/>
        </p:spPr>
        <p:txBody>
          <a:bodyPr wrap="square">
            <a:spAutoFit/>
          </a:bodyPr>
          <a:lstStyle>
            <a:defPPr>
              <a:defRPr lang="fr-FR"/>
            </a:defPPr>
            <a:lvl1pPr>
              <a:defRPr b="1" u="sng">
                <a:solidFill>
                  <a:schemeClr val="accent6">
                    <a:lumMod val="75000"/>
                  </a:schemeClr>
                </a:solidFill>
              </a:defRPr>
            </a:lvl1pPr>
          </a:lstStyle>
          <a:p>
            <a:r>
              <a:rPr lang="fr-FR" dirty="0"/>
              <a:t>5) Vue d'Ensemble du Projet</a:t>
            </a:r>
          </a:p>
        </p:txBody>
      </p:sp>
      <p:pic>
        <p:nvPicPr>
          <p:cNvPr id="5" name="Image 4">
            <a:extLst>
              <a:ext uri="{FF2B5EF4-FFF2-40B4-BE49-F238E27FC236}">
                <a16:creationId xmlns:a16="http://schemas.microsoft.com/office/drawing/2014/main" id="{F551D960-3AD2-BA93-C2B9-FDF6BF1BADC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1715950" y="1455030"/>
            <a:ext cx="9705089" cy="3858943"/>
          </a:xfrm>
          <a:prstGeom prst="rect">
            <a:avLst/>
          </a:prstGeom>
          <a:ln>
            <a:noFill/>
          </a:ln>
          <a:effectLst>
            <a:outerShdw blurRad="292100" dist="139700" dir="2700000" algn="tl" rotWithShape="0">
              <a:srgbClr val="333333">
                <a:alpha val="65000"/>
              </a:srgbClr>
            </a:outerShdw>
          </a:effectLst>
        </p:spPr>
      </p:pic>
      <p:sp>
        <p:nvSpPr>
          <p:cNvPr id="20" name="ZoneTexte 19">
            <a:extLst>
              <a:ext uri="{FF2B5EF4-FFF2-40B4-BE49-F238E27FC236}">
                <a16:creationId xmlns:a16="http://schemas.microsoft.com/office/drawing/2014/main" id="{615B6D3B-7023-A72C-D3A2-0A901326D73B}"/>
              </a:ext>
            </a:extLst>
          </p:cNvPr>
          <p:cNvSpPr txBox="1"/>
          <p:nvPr/>
        </p:nvSpPr>
        <p:spPr>
          <a:xfrm>
            <a:off x="3330828" y="1061407"/>
            <a:ext cx="6097508" cy="369332"/>
          </a:xfrm>
          <a:prstGeom prst="rect">
            <a:avLst/>
          </a:prstGeom>
          <a:noFill/>
        </p:spPr>
        <p:txBody>
          <a:bodyPr wrap="square">
            <a:spAutoFit/>
          </a:bodyPr>
          <a:lstStyle/>
          <a:p>
            <a:r>
              <a:rPr lang="fr-FR" u="sng" dirty="0"/>
              <a:t>Diagramme de Gantt montrant la chronologie du projet</a:t>
            </a:r>
          </a:p>
        </p:txBody>
      </p:sp>
      <p:sp>
        <p:nvSpPr>
          <p:cNvPr id="21" name="Rectangle 20">
            <a:extLst>
              <a:ext uri="{FF2B5EF4-FFF2-40B4-BE49-F238E27FC236}">
                <a16:creationId xmlns:a16="http://schemas.microsoft.com/office/drawing/2014/main" id="{9EF54BBB-9641-692F-2D6D-1DB3D8EF9EB3}"/>
              </a:ext>
            </a:extLst>
          </p:cNvPr>
          <p:cNvSpPr/>
          <p:nvPr/>
        </p:nvSpPr>
        <p:spPr>
          <a:xfrm>
            <a:off x="3195873" y="2073244"/>
            <a:ext cx="787652" cy="3503688"/>
          </a:xfrm>
          <a:prstGeom prst="rect">
            <a:avLst/>
          </a:prstGeom>
          <a:solidFill>
            <a:schemeClr val="accent3">
              <a:lumMod val="60000"/>
              <a:lumOff val="40000"/>
              <a:alpha val="3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2" name="Rectangle 21">
            <a:extLst>
              <a:ext uri="{FF2B5EF4-FFF2-40B4-BE49-F238E27FC236}">
                <a16:creationId xmlns:a16="http://schemas.microsoft.com/office/drawing/2014/main" id="{8795F2F3-4A8E-CD4F-13D8-FA0A39A25F44}"/>
              </a:ext>
            </a:extLst>
          </p:cNvPr>
          <p:cNvSpPr/>
          <p:nvPr/>
        </p:nvSpPr>
        <p:spPr>
          <a:xfrm>
            <a:off x="4117817" y="2073244"/>
            <a:ext cx="787652" cy="3503688"/>
          </a:xfrm>
          <a:prstGeom prst="rect">
            <a:avLst/>
          </a:prstGeom>
          <a:solidFill>
            <a:schemeClr val="accent6">
              <a:lumMod val="60000"/>
              <a:lumOff val="40000"/>
              <a:alpha val="3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B7E62226-4655-42B8-31CF-B1D6A12E12A4}"/>
              </a:ext>
            </a:extLst>
          </p:cNvPr>
          <p:cNvSpPr/>
          <p:nvPr/>
        </p:nvSpPr>
        <p:spPr>
          <a:xfrm>
            <a:off x="5053343" y="2048534"/>
            <a:ext cx="787652" cy="3503688"/>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FF26C12C-4500-2A6D-61F4-CFD42495D471}"/>
              </a:ext>
            </a:extLst>
          </p:cNvPr>
          <p:cNvSpPr/>
          <p:nvPr/>
        </p:nvSpPr>
        <p:spPr>
          <a:xfrm>
            <a:off x="5966234" y="2048534"/>
            <a:ext cx="787652" cy="3503688"/>
          </a:xfrm>
          <a:prstGeom prst="rect">
            <a:avLst/>
          </a:prstGeom>
          <a:solidFill>
            <a:srgbClr val="7030A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B845FCCD-49C7-76D3-581D-7CEA5A103DCE}"/>
              </a:ext>
            </a:extLst>
          </p:cNvPr>
          <p:cNvSpPr/>
          <p:nvPr/>
        </p:nvSpPr>
        <p:spPr>
          <a:xfrm>
            <a:off x="6891196" y="2048534"/>
            <a:ext cx="787652" cy="3503688"/>
          </a:xfrm>
          <a:prstGeom prst="rect">
            <a:avLst/>
          </a:prstGeom>
          <a:solidFill>
            <a:srgbClr val="92D05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6" name="ZoneTexte 25">
            <a:extLst>
              <a:ext uri="{FF2B5EF4-FFF2-40B4-BE49-F238E27FC236}">
                <a16:creationId xmlns:a16="http://schemas.microsoft.com/office/drawing/2014/main" id="{77AEA275-F609-12DF-6A0F-97E42BC398F0}"/>
              </a:ext>
            </a:extLst>
          </p:cNvPr>
          <p:cNvSpPr txBox="1"/>
          <p:nvPr/>
        </p:nvSpPr>
        <p:spPr>
          <a:xfrm>
            <a:off x="3216056" y="5318337"/>
            <a:ext cx="668773" cy="261610"/>
          </a:xfrm>
          <a:prstGeom prst="rect">
            <a:avLst/>
          </a:prstGeom>
          <a:noFill/>
        </p:spPr>
        <p:txBody>
          <a:bodyPr wrap="none" rtlCol="0">
            <a:spAutoFit/>
          </a:bodyPr>
          <a:lstStyle/>
          <a:p>
            <a:r>
              <a:rPr lang="fr-FR" sz="1100" dirty="0"/>
              <a:t>Sprint 1</a:t>
            </a:r>
          </a:p>
        </p:txBody>
      </p:sp>
      <p:sp>
        <p:nvSpPr>
          <p:cNvPr id="27" name="ZoneTexte 26">
            <a:extLst>
              <a:ext uri="{FF2B5EF4-FFF2-40B4-BE49-F238E27FC236}">
                <a16:creationId xmlns:a16="http://schemas.microsoft.com/office/drawing/2014/main" id="{E9321A69-185C-B864-7585-5AE2E404880A}"/>
              </a:ext>
            </a:extLst>
          </p:cNvPr>
          <p:cNvSpPr txBox="1"/>
          <p:nvPr/>
        </p:nvSpPr>
        <p:spPr>
          <a:xfrm>
            <a:off x="4177256" y="5338264"/>
            <a:ext cx="697627" cy="261610"/>
          </a:xfrm>
          <a:prstGeom prst="rect">
            <a:avLst/>
          </a:prstGeom>
          <a:noFill/>
        </p:spPr>
        <p:txBody>
          <a:bodyPr wrap="none" rtlCol="0">
            <a:spAutoFit/>
          </a:bodyPr>
          <a:lstStyle/>
          <a:p>
            <a:r>
              <a:rPr lang="fr-FR" sz="1100" dirty="0"/>
              <a:t>Sprint 2</a:t>
            </a:r>
          </a:p>
        </p:txBody>
      </p:sp>
      <p:sp>
        <p:nvSpPr>
          <p:cNvPr id="28" name="ZoneTexte 27">
            <a:extLst>
              <a:ext uri="{FF2B5EF4-FFF2-40B4-BE49-F238E27FC236}">
                <a16:creationId xmlns:a16="http://schemas.microsoft.com/office/drawing/2014/main" id="{3E711215-8E9E-A576-5857-46C0151AD4F4}"/>
              </a:ext>
            </a:extLst>
          </p:cNvPr>
          <p:cNvSpPr txBox="1"/>
          <p:nvPr/>
        </p:nvSpPr>
        <p:spPr>
          <a:xfrm>
            <a:off x="5099200" y="5318337"/>
            <a:ext cx="699230" cy="261610"/>
          </a:xfrm>
          <a:prstGeom prst="rect">
            <a:avLst/>
          </a:prstGeom>
          <a:noFill/>
        </p:spPr>
        <p:txBody>
          <a:bodyPr wrap="none" rtlCol="0">
            <a:spAutoFit/>
          </a:bodyPr>
          <a:lstStyle/>
          <a:p>
            <a:r>
              <a:rPr lang="fr-FR" sz="1100" dirty="0"/>
              <a:t>Sprint 3</a:t>
            </a:r>
          </a:p>
        </p:txBody>
      </p:sp>
      <p:sp>
        <p:nvSpPr>
          <p:cNvPr id="29" name="ZoneTexte 28">
            <a:extLst>
              <a:ext uri="{FF2B5EF4-FFF2-40B4-BE49-F238E27FC236}">
                <a16:creationId xmlns:a16="http://schemas.microsoft.com/office/drawing/2014/main" id="{9B84978F-86A9-FBE0-221C-C2A472CDC7D2}"/>
              </a:ext>
            </a:extLst>
          </p:cNvPr>
          <p:cNvSpPr txBox="1"/>
          <p:nvPr/>
        </p:nvSpPr>
        <p:spPr>
          <a:xfrm>
            <a:off x="6022747" y="5315322"/>
            <a:ext cx="700833" cy="261610"/>
          </a:xfrm>
          <a:prstGeom prst="rect">
            <a:avLst/>
          </a:prstGeom>
          <a:noFill/>
        </p:spPr>
        <p:txBody>
          <a:bodyPr wrap="none" rtlCol="0">
            <a:spAutoFit/>
          </a:bodyPr>
          <a:lstStyle/>
          <a:p>
            <a:r>
              <a:rPr lang="fr-FR" sz="1100" dirty="0"/>
              <a:t>Sprint 4</a:t>
            </a:r>
          </a:p>
        </p:txBody>
      </p:sp>
      <p:sp>
        <p:nvSpPr>
          <p:cNvPr id="30" name="ZoneTexte 29">
            <a:extLst>
              <a:ext uri="{FF2B5EF4-FFF2-40B4-BE49-F238E27FC236}">
                <a16:creationId xmlns:a16="http://schemas.microsoft.com/office/drawing/2014/main" id="{478D433D-6AA5-2536-DD3E-4FE826017B87}"/>
              </a:ext>
            </a:extLst>
          </p:cNvPr>
          <p:cNvSpPr txBox="1"/>
          <p:nvPr/>
        </p:nvSpPr>
        <p:spPr>
          <a:xfrm>
            <a:off x="6946428" y="5315322"/>
            <a:ext cx="696024" cy="261610"/>
          </a:xfrm>
          <a:prstGeom prst="rect">
            <a:avLst/>
          </a:prstGeom>
          <a:noFill/>
        </p:spPr>
        <p:txBody>
          <a:bodyPr wrap="none" rtlCol="0">
            <a:spAutoFit/>
          </a:bodyPr>
          <a:lstStyle/>
          <a:p>
            <a:r>
              <a:rPr lang="fr-FR" sz="1100" dirty="0"/>
              <a:t>Sprint 5</a:t>
            </a:r>
          </a:p>
        </p:txBody>
      </p:sp>
      <p:sp>
        <p:nvSpPr>
          <p:cNvPr id="32" name="ZoneTexte 31">
            <a:extLst>
              <a:ext uri="{FF2B5EF4-FFF2-40B4-BE49-F238E27FC236}">
                <a16:creationId xmlns:a16="http://schemas.microsoft.com/office/drawing/2014/main" id="{80449497-0175-C10F-DEC0-C81704A86961}"/>
              </a:ext>
            </a:extLst>
          </p:cNvPr>
          <p:cNvSpPr txBox="1"/>
          <p:nvPr/>
        </p:nvSpPr>
        <p:spPr>
          <a:xfrm>
            <a:off x="501688" y="5777975"/>
            <a:ext cx="6097508" cy="369332"/>
          </a:xfrm>
          <a:prstGeom prst="rect">
            <a:avLst/>
          </a:prstGeom>
          <a:noFill/>
        </p:spPr>
        <p:txBody>
          <a:bodyPr wrap="square">
            <a:spAutoFit/>
          </a:bodyPr>
          <a:lstStyle/>
          <a:p>
            <a:r>
              <a:rPr lang="fr-FR" dirty="0"/>
              <a:t>Principales étapes et jalons du projet</a:t>
            </a:r>
          </a:p>
        </p:txBody>
      </p:sp>
      <p:sp>
        <p:nvSpPr>
          <p:cNvPr id="33" name="ZoneTexte 32">
            <a:extLst>
              <a:ext uri="{FF2B5EF4-FFF2-40B4-BE49-F238E27FC236}">
                <a16:creationId xmlns:a16="http://schemas.microsoft.com/office/drawing/2014/main" id="{3CAB5DB9-66FE-A263-2DE8-A60880D4A203}"/>
              </a:ext>
            </a:extLst>
          </p:cNvPr>
          <p:cNvSpPr txBox="1"/>
          <p:nvPr/>
        </p:nvSpPr>
        <p:spPr>
          <a:xfrm>
            <a:off x="491489" y="6275792"/>
            <a:ext cx="11161691" cy="307777"/>
          </a:xfrm>
          <a:prstGeom prst="rect">
            <a:avLst/>
          </a:prstGeom>
          <a:noFill/>
        </p:spPr>
        <p:txBody>
          <a:bodyPr wrap="square" rtlCol="0">
            <a:spAutoFit/>
          </a:bodyPr>
          <a:lstStyle/>
          <a:p>
            <a:r>
              <a:rPr lang="fr-FR" sz="1400" dirty="0"/>
              <a:t>Les US sont estimés et repartis sur 5 sprints de 2 semaines chacun, et débutera le 01/04/2024 et le jalon estimé au 07/06/2024 </a:t>
            </a:r>
          </a:p>
        </p:txBody>
      </p:sp>
    </p:spTree>
    <p:extLst>
      <p:ext uri="{BB962C8B-B14F-4D97-AF65-F5344CB8AC3E}">
        <p14:creationId xmlns:p14="http://schemas.microsoft.com/office/powerpoint/2010/main" val="49429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A81E913A-3A79-79D7-0593-BCADC6C3A04D}"/>
              </a:ext>
            </a:extLst>
          </p:cNvPr>
          <p:cNvSpPr txBox="1"/>
          <p:nvPr/>
        </p:nvSpPr>
        <p:spPr>
          <a:xfrm>
            <a:off x="262550" y="621696"/>
            <a:ext cx="2525917" cy="369332"/>
          </a:xfrm>
          <a:prstGeom prst="rect">
            <a:avLst/>
          </a:prstGeom>
          <a:noFill/>
        </p:spPr>
        <p:txBody>
          <a:bodyPr wrap="square">
            <a:spAutoFit/>
          </a:bodyPr>
          <a:lstStyle>
            <a:defPPr>
              <a:defRPr lang="fr-FR"/>
            </a:defPPr>
            <a:lvl1pPr>
              <a:defRPr b="1" u="sng">
                <a:solidFill>
                  <a:schemeClr val="accent6">
                    <a:lumMod val="75000"/>
                  </a:schemeClr>
                </a:solidFill>
              </a:defRPr>
            </a:lvl1pPr>
          </a:lstStyle>
          <a:p>
            <a:r>
              <a:rPr lang="fr-FR" dirty="0"/>
              <a:t>6) User Stories</a:t>
            </a:r>
          </a:p>
        </p:txBody>
      </p:sp>
      <p:sp>
        <p:nvSpPr>
          <p:cNvPr id="5" name="ZoneTexte 4">
            <a:extLst>
              <a:ext uri="{FF2B5EF4-FFF2-40B4-BE49-F238E27FC236}">
                <a16:creationId xmlns:a16="http://schemas.microsoft.com/office/drawing/2014/main" id="{7DC50C37-B7A8-FB64-7B72-8ED6B78676C1}"/>
              </a:ext>
            </a:extLst>
          </p:cNvPr>
          <p:cNvSpPr txBox="1"/>
          <p:nvPr/>
        </p:nvSpPr>
        <p:spPr>
          <a:xfrm>
            <a:off x="770961" y="991028"/>
            <a:ext cx="6097508" cy="369332"/>
          </a:xfrm>
          <a:prstGeom prst="rect">
            <a:avLst/>
          </a:prstGeom>
          <a:noFill/>
        </p:spPr>
        <p:txBody>
          <a:bodyPr wrap="square">
            <a:spAutoFit/>
          </a:bodyPr>
          <a:lstStyle/>
          <a:p>
            <a:pPr marL="342900" indent="-342900">
              <a:buFont typeface="+mj-lt"/>
              <a:buAutoNum type="alphaLcParenR"/>
            </a:pPr>
            <a:r>
              <a:rPr lang="fr-FR" b="1" u="sng" dirty="0"/>
              <a:t>Tableau Kanban</a:t>
            </a:r>
          </a:p>
        </p:txBody>
      </p:sp>
      <p:pic>
        <p:nvPicPr>
          <p:cNvPr id="20" name="Image 19">
            <a:extLst>
              <a:ext uri="{FF2B5EF4-FFF2-40B4-BE49-F238E27FC236}">
                <a16:creationId xmlns:a16="http://schemas.microsoft.com/office/drawing/2014/main" id="{CA43D24C-1BBB-7128-70C3-699CE46D73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53085" y="1419158"/>
            <a:ext cx="7369504" cy="4058189"/>
          </a:xfrm>
          <a:prstGeom prst="rect">
            <a:avLst/>
          </a:prstGeom>
          <a:ln>
            <a:noFill/>
          </a:ln>
          <a:effectLst>
            <a:outerShdw blurRad="292100" dist="139700" dir="2700000" algn="tl" rotWithShape="0">
              <a:srgbClr val="333333">
                <a:alpha val="65000"/>
              </a:srgbClr>
            </a:outerShdw>
          </a:effectLst>
        </p:spPr>
      </p:pic>
      <p:sp>
        <p:nvSpPr>
          <p:cNvPr id="22" name="ZoneTexte 21">
            <a:extLst>
              <a:ext uri="{FF2B5EF4-FFF2-40B4-BE49-F238E27FC236}">
                <a16:creationId xmlns:a16="http://schemas.microsoft.com/office/drawing/2014/main" id="{13817DBD-E201-21C2-AC88-31A516C826A4}"/>
              </a:ext>
            </a:extLst>
          </p:cNvPr>
          <p:cNvSpPr txBox="1"/>
          <p:nvPr/>
        </p:nvSpPr>
        <p:spPr>
          <a:xfrm>
            <a:off x="7842994" y="1613181"/>
            <a:ext cx="4283042" cy="2691571"/>
          </a:xfrm>
          <a:prstGeom prst="rect">
            <a:avLst/>
          </a:prstGeom>
          <a:noFill/>
        </p:spPr>
        <p:txBody>
          <a:bodyPr wrap="square">
            <a:spAutoFit/>
          </a:bodyPr>
          <a:lstStyle/>
          <a:p>
            <a:pPr>
              <a:lnSpc>
                <a:spcPct val="150000"/>
              </a:lnSpc>
            </a:pPr>
            <a:r>
              <a:rPr lang="fr-FR" sz="1200" dirty="0"/>
              <a:t>Les catégories d'un kanban sont des états qui décrivent où se trouve une tâche ou une US dans son cycle de vie. </a:t>
            </a:r>
          </a:p>
          <a:p>
            <a:pPr>
              <a:lnSpc>
                <a:spcPct val="150000"/>
              </a:lnSpc>
            </a:pPr>
            <a:endParaRPr lang="fr-FR" sz="1200" dirty="0"/>
          </a:p>
          <a:p>
            <a:pPr>
              <a:lnSpc>
                <a:spcPct val="250000"/>
              </a:lnSpc>
            </a:pPr>
            <a:r>
              <a:rPr lang="fr-FR" sz="1200" b="1" u="sng" dirty="0"/>
              <a:t>À faire : </a:t>
            </a:r>
            <a:r>
              <a:rPr lang="fr-FR" sz="1200" b="1" dirty="0"/>
              <a:t>  </a:t>
            </a:r>
            <a:r>
              <a:rPr lang="fr-FR" sz="1200" dirty="0"/>
              <a:t>indique les tâches ou US à venir, </a:t>
            </a:r>
          </a:p>
          <a:p>
            <a:pPr>
              <a:lnSpc>
                <a:spcPct val="250000"/>
              </a:lnSpc>
            </a:pPr>
            <a:r>
              <a:rPr lang="fr-FR" sz="1200" b="1" u="sng" dirty="0"/>
              <a:t>En cours : </a:t>
            </a:r>
            <a:r>
              <a:rPr lang="fr-FR" sz="1200" b="1" dirty="0"/>
              <a:t>  </a:t>
            </a:r>
            <a:r>
              <a:rPr lang="fr-FR" sz="1200" dirty="0"/>
              <a:t>signifie qu'elles sont en train d'être traitées, </a:t>
            </a:r>
          </a:p>
          <a:p>
            <a:pPr>
              <a:lnSpc>
                <a:spcPct val="250000"/>
              </a:lnSpc>
            </a:pPr>
            <a:r>
              <a:rPr lang="fr-FR" sz="1200" b="1" u="sng" dirty="0"/>
              <a:t>À tester : </a:t>
            </a:r>
            <a:r>
              <a:rPr lang="fr-FR" sz="1200" b="1" dirty="0"/>
              <a:t>  </a:t>
            </a:r>
            <a:r>
              <a:rPr lang="fr-FR" sz="1200" dirty="0"/>
              <a:t>suggère qu'elles sont prêtes pour l'évaluation, </a:t>
            </a:r>
          </a:p>
          <a:p>
            <a:pPr>
              <a:lnSpc>
                <a:spcPct val="250000"/>
              </a:lnSpc>
            </a:pPr>
            <a:r>
              <a:rPr lang="fr-FR" sz="1200" b="1" u="sng" dirty="0"/>
              <a:t>Terminé : </a:t>
            </a:r>
            <a:r>
              <a:rPr lang="fr-FR" sz="1200" b="1" dirty="0"/>
              <a:t>  </a:t>
            </a:r>
            <a:r>
              <a:rPr lang="fr-FR" sz="1200" dirty="0"/>
              <a:t>indique que la tâche ou US est accomplie. </a:t>
            </a:r>
          </a:p>
        </p:txBody>
      </p:sp>
      <p:sp>
        <p:nvSpPr>
          <p:cNvPr id="24" name="ZoneTexte 23">
            <a:extLst>
              <a:ext uri="{FF2B5EF4-FFF2-40B4-BE49-F238E27FC236}">
                <a16:creationId xmlns:a16="http://schemas.microsoft.com/office/drawing/2014/main" id="{C792BC4E-66E7-8707-EED7-B312BB211B5B}"/>
              </a:ext>
            </a:extLst>
          </p:cNvPr>
          <p:cNvSpPr txBox="1"/>
          <p:nvPr/>
        </p:nvSpPr>
        <p:spPr>
          <a:xfrm>
            <a:off x="494199" y="5717778"/>
            <a:ext cx="9340661" cy="369332"/>
          </a:xfrm>
          <a:prstGeom prst="rect">
            <a:avLst/>
          </a:prstGeom>
          <a:noFill/>
        </p:spPr>
        <p:txBody>
          <a:bodyPr wrap="square">
            <a:spAutoFit/>
          </a:bodyPr>
          <a:lstStyle/>
          <a:p>
            <a:r>
              <a:rPr lang="fr-FR" dirty="0"/>
              <a:t>Ces catégories aident à visualiser et à gérer le flux de travail de manière efficace.</a:t>
            </a:r>
          </a:p>
        </p:txBody>
      </p:sp>
    </p:spTree>
    <p:extLst>
      <p:ext uri="{BB962C8B-B14F-4D97-AF65-F5344CB8AC3E}">
        <p14:creationId xmlns:p14="http://schemas.microsoft.com/office/powerpoint/2010/main" val="645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re 1">
            <a:extLst>
              <a:ext uri="{FF2B5EF4-FFF2-40B4-BE49-F238E27FC236}">
                <a16:creationId xmlns:a16="http://schemas.microsoft.com/office/drawing/2014/main" id="{449442B8-01D1-CD3B-50B9-F5A88CBB3CE5}"/>
              </a:ext>
            </a:extLst>
          </p:cNvPr>
          <p:cNvSpPr txBox="1">
            <a:spLocks/>
          </p:cNvSpPr>
          <p:nvPr/>
        </p:nvSpPr>
        <p:spPr>
          <a:xfrm>
            <a:off x="7104382" y="232833"/>
            <a:ext cx="3316159" cy="33006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fr-FR" sz="1200" dirty="0"/>
              <a:t>Présentation de la planification du projet</a:t>
            </a:r>
          </a:p>
        </p:txBody>
      </p:sp>
      <p:sp>
        <p:nvSpPr>
          <p:cNvPr id="7" name="ZoneTexte 6">
            <a:extLst>
              <a:ext uri="{FF2B5EF4-FFF2-40B4-BE49-F238E27FC236}">
                <a16:creationId xmlns:a16="http://schemas.microsoft.com/office/drawing/2014/main" id="{23FD6958-F6D5-D215-3C78-930A19A8CC25}"/>
              </a:ext>
            </a:extLst>
          </p:cNvPr>
          <p:cNvSpPr txBox="1"/>
          <p:nvPr/>
        </p:nvSpPr>
        <p:spPr>
          <a:xfrm>
            <a:off x="10148026" y="159955"/>
            <a:ext cx="1590793" cy="338554"/>
          </a:xfrm>
          <a:prstGeom prst="rect">
            <a:avLst/>
          </a:prstGeom>
          <a:noFill/>
        </p:spPr>
        <p:txBody>
          <a:bodyPr wrap="square">
            <a:spAutoFit/>
          </a:bodyPr>
          <a:lstStyle/>
          <a:p>
            <a:r>
              <a:rPr lang="fr-FR" sz="1600" dirty="0">
                <a:solidFill>
                  <a:schemeClr val="accent6">
                    <a:lumMod val="75000"/>
                  </a:schemeClr>
                </a:solidFill>
              </a:rPr>
              <a:t>“Menu Maker”.</a:t>
            </a:r>
          </a:p>
        </p:txBody>
      </p:sp>
      <p:cxnSp>
        <p:nvCxnSpPr>
          <p:cNvPr id="11" name="Connecteur droit 10">
            <a:extLst>
              <a:ext uri="{FF2B5EF4-FFF2-40B4-BE49-F238E27FC236}">
                <a16:creationId xmlns:a16="http://schemas.microsoft.com/office/drawing/2014/main" id="{8B6D3CE6-FFFF-9A5A-DA9D-E0556C1FEB3D}"/>
              </a:ext>
            </a:extLst>
          </p:cNvPr>
          <p:cNvCxnSpPr/>
          <p:nvPr/>
        </p:nvCxnSpPr>
        <p:spPr>
          <a:xfrm flipH="1" flipV="1">
            <a:off x="353085" y="498509"/>
            <a:ext cx="11300095" cy="64389"/>
          </a:xfrm>
          <a:prstGeom prst="line">
            <a:avLst/>
          </a:prstGeom>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C514C5BC-593A-407D-C9FE-4F309E2C2672}"/>
              </a:ext>
            </a:extLst>
          </p:cNvPr>
          <p:cNvSpPr txBox="1"/>
          <p:nvPr/>
        </p:nvSpPr>
        <p:spPr>
          <a:xfrm>
            <a:off x="1183741" y="1099031"/>
            <a:ext cx="6097508" cy="369332"/>
          </a:xfrm>
          <a:prstGeom prst="rect">
            <a:avLst/>
          </a:prstGeom>
          <a:noFill/>
        </p:spPr>
        <p:txBody>
          <a:bodyPr wrap="square">
            <a:spAutoFit/>
          </a:bodyPr>
          <a:lstStyle>
            <a:defPPr>
              <a:defRPr lang="fr-FR"/>
            </a:defPPr>
            <a:lvl1pPr marL="342900" indent="-342900">
              <a:buFont typeface="+mj-lt"/>
              <a:buAutoNum type="alphaLcParenR"/>
              <a:defRPr b="1" u="sng"/>
            </a:lvl1pPr>
          </a:lstStyle>
          <a:p>
            <a:pPr>
              <a:buFont typeface="+mj-lt"/>
              <a:buAutoNum type="alphaLcParenR" startAt="2"/>
            </a:pPr>
            <a:r>
              <a:rPr lang="fr-FR" dirty="0"/>
              <a:t>Product Backlog</a:t>
            </a:r>
          </a:p>
        </p:txBody>
      </p:sp>
      <p:sp>
        <p:nvSpPr>
          <p:cNvPr id="4" name="ZoneTexte 3">
            <a:extLst>
              <a:ext uri="{FF2B5EF4-FFF2-40B4-BE49-F238E27FC236}">
                <a16:creationId xmlns:a16="http://schemas.microsoft.com/office/drawing/2014/main" id="{6426B4F5-D0C9-8BEB-8F2B-4AFAF0882DD4}"/>
              </a:ext>
            </a:extLst>
          </p:cNvPr>
          <p:cNvSpPr txBox="1"/>
          <p:nvPr/>
        </p:nvSpPr>
        <p:spPr>
          <a:xfrm>
            <a:off x="262550" y="621696"/>
            <a:ext cx="2525917" cy="369332"/>
          </a:xfrm>
          <a:prstGeom prst="rect">
            <a:avLst/>
          </a:prstGeom>
          <a:noFill/>
        </p:spPr>
        <p:txBody>
          <a:bodyPr wrap="square">
            <a:spAutoFit/>
          </a:bodyPr>
          <a:lstStyle>
            <a:defPPr>
              <a:defRPr lang="fr-FR"/>
            </a:defPPr>
            <a:lvl1pPr>
              <a:defRPr b="1" u="sng">
                <a:solidFill>
                  <a:schemeClr val="accent6">
                    <a:lumMod val="75000"/>
                  </a:schemeClr>
                </a:solidFill>
              </a:defRPr>
            </a:lvl1pPr>
          </a:lstStyle>
          <a:p>
            <a:r>
              <a:rPr lang="fr-FR" dirty="0"/>
              <a:t>6) User Stories</a:t>
            </a:r>
          </a:p>
        </p:txBody>
      </p:sp>
      <p:pic>
        <p:nvPicPr>
          <p:cNvPr id="9" name="Image 8">
            <a:extLst>
              <a:ext uri="{FF2B5EF4-FFF2-40B4-BE49-F238E27FC236}">
                <a16:creationId xmlns:a16="http://schemas.microsoft.com/office/drawing/2014/main" id="{78C2D38A-3277-9A51-966B-EA90A94CB03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3085" y="1511367"/>
            <a:ext cx="10370460" cy="3035413"/>
          </a:xfrm>
          <a:prstGeom prst="rect">
            <a:avLst/>
          </a:prstGeom>
        </p:spPr>
      </p:pic>
      <p:sp>
        <p:nvSpPr>
          <p:cNvPr id="21" name="ZoneTexte 20">
            <a:extLst>
              <a:ext uri="{FF2B5EF4-FFF2-40B4-BE49-F238E27FC236}">
                <a16:creationId xmlns:a16="http://schemas.microsoft.com/office/drawing/2014/main" id="{AE49D5C3-7A89-0144-C97D-0C27F212E9A3}"/>
              </a:ext>
            </a:extLst>
          </p:cNvPr>
          <p:cNvSpPr txBox="1"/>
          <p:nvPr/>
        </p:nvSpPr>
        <p:spPr>
          <a:xfrm>
            <a:off x="353084" y="4743306"/>
            <a:ext cx="10212309" cy="1384995"/>
          </a:xfrm>
          <a:prstGeom prst="rect">
            <a:avLst/>
          </a:prstGeom>
          <a:noFill/>
        </p:spPr>
        <p:txBody>
          <a:bodyPr wrap="square">
            <a:spAutoFit/>
          </a:bodyPr>
          <a:lstStyle/>
          <a:p>
            <a:r>
              <a:rPr lang="fr-FR" sz="1400" dirty="0"/>
              <a:t>Chaque tâche ou US du Kanban au minimum :</a:t>
            </a:r>
          </a:p>
          <a:p>
            <a:endParaRPr lang="fr-FR" sz="1400" dirty="0"/>
          </a:p>
          <a:p>
            <a:r>
              <a:rPr lang="fr-FR" sz="1400" dirty="0"/>
              <a:t>- Est attribuée à quelqu’un,</a:t>
            </a:r>
          </a:p>
          <a:p>
            <a:r>
              <a:rPr lang="fr-FR" sz="1400" dirty="0"/>
              <a:t>- Est mentionner par quels acteurs (dev front-end, dev back end </a:t>
            </a:r>
            <a:r>
              <a:rPr lang="fr-FR" sz="1400" dirty="0" err="1"/>
              <a:t>etc</a:t>
            </a:r>
            <a:r>
              <a:rPr lang="fr-FR" sz="1400" dirty="0"/>
              <a:t>) elle doit être réalisée,</a:t>
            </a:r>
          </a:p>
          <a:p>
            <a:r>
              <a:rPr lang="fr-FR" sz="1400" dirty="0"/>
              <a:t>- A une durée estimée,</a:t>
            </a:r>
          </a:p>
          <a:p>
            <a:r>
              <a:rPr lang="fr-FR" sz="1400" dirty="0"/>
              <a:t>- A une description.</a:t>
            </a:r>
          </a:p>
        </p:txBody>
      </p:sp>
    </p:spTree>
    <p:extLst>
      <p:ext uri="{BB962C8B-B14F-4D97-AF65-F5344CB8AC3E}">
        <p14:creationId xmlns:p14="http://schemas.microsoft.com/office/powerpoint/2010/main" val="2054896706"/>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0</TotalTime>
  <Words>1390</Words>
  <Application>Microsoft Office PowerPoint</Application>
  <PresentationFormat>Grand écran</PresentationFormat>
  <Paragraphs>139</Paragraphs>
  <Slides>15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Avenir Next</vt:lpstr>
      <vt:lpstr>Neue Haas Grotesk Text Pro</vt:lpstr>
      <vt:lpstr>Söhne</vt:lpstr>
      <vt:lpstr>PunchcardVTI</vt:lpstr>
      <vt:lpstr>Présentation de la planification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la planification du projet</dc:title>
  <dc:creator>Athmane AMER</dc:creator>
  <cp:lastModifiedBy>Athmane AMER</cp:lastModifiedBy>
  <cp:revision>7</cp:revision>
  <dcterms:created xsi:type="dcterms:W3CDTF">2024-03-12T20:47:17Z</dcterms:created>
  <dcterms:modified xsi:type="dcterms:W3CDTF">2024-03-14T10:06:43Z</dcterms:modified>
</cp:coreProperties>
</file>